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5" r:id="rId3"/>
  </p:sldMasterIdLst>
  <p:notesMasterIdLst>
    <p:notesMasterId r:id="rId30"/>
  </p:notesMasterIdLst>
  <p:sldIdLst>
    <p:sldId id="257" r:id="rId4"/>
    <p:sldId id="259" r:id="rId5"/>
    <p:sldId id="293" r:id="rId6"/>
    <p:sldId id="263" r:id="rId7"/>
    <p:sldId id="292" r:id="rId8"/>
    <p:sldId id="290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91" r:id="rId17"/>
    <p:sldId id="294" r:id="rId18"/>
    <p:sldId id="276" r:id="rId19"/>
    <p:sldId id="278" r:id="rId20"/>
    <p:sldId id="274" r:id="rId21"/>
    <p:sldId id="279" r:id="rId22"/>
    <p:sldId id="280" r:id="rId23"/>
    <p:sldId id="281" r:id="rId24"/>
    <p:sldId id="282" r:id="rId25"/>
    <p:sldId id="283" r:id="rId26"/>
    <p:sldId id="285" r:id="rId27"/>
    <p:sldId id="284" r:id="rId28"/>
    <p:sldId id="286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FF0"/>
    <a:srgbClr val="0D172C"/>
    <a:srgbClr val="F069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61780" autoAdjust="0"/>
  </p:normalViewPr>
  <p:slideViewPr>
    <p:cSldViewPr snapToGrid="0">
      <p:cViewPr varScale="1">
        <p:scale>
          <a:sx n="61" d="100"/>
          <a:sy n="61" d="100"/>
        </p:scale>
        <p:origin x="141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31A09E-074A-4F6F-A2F1-7B1686DE8511}" type="datetimeFigureOut">
              <a:rPr lang="en-GB" smtClean="0"/>
              <a:t>24/06/2021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88F67-90D1-4849-ABD0-0F7B055C94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898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0"/>
              </a:spcAft>
            </a:pPr>
            <a:endParaRPr lang="en-GB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88F67-90D1-4849-ABD0-0F7B055C94D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488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88F67-90D1-4849-ABD0-0F7B055C94D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0136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88F67-90D1-4849-ABD0-0F7B055C94D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8638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88F67-90D1-4849-ABD0-0F7B055C94D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0535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88F67-90D1-4849-ABD0-0F7B055C94D1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4049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88F67-90D1-4849-ABD0-0F7B055C94D1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33256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88F67-90D1-4849-ABD0-0F7B055C94D1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939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88F67-90D1-4849-ABD0-0F7B055C94D1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36132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88F67-90D1-4849-ABD0-0F7B055C94D1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7839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88F67-90D1-4849-ABD0-0F7B055C94D1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3143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88F67-90D1-4849-ABD0-0F7B055C94D1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2130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88F67-90D1-4849-ABD0-0F7B055C94D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06050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88F67-90D1-4849-ABD0-0F7B055C94D1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52714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88F67-90D1-4849-ABD0-0F7B055C94D1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07311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88F67-90D1-4849-ABD0-0F7B055C94D1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72897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88F67-90D1-4849-ABD0-0F7B055C94D1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6140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79A433-269C-1845-AE24-E2F4ECABA7D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3213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88F67-90D1-4849-ABD0-0F7B055C94D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335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88F67-90D1-4849-ABD0-0F7B055C94D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9393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88F67-90D1-4849-ABD0-0F7B055C94D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63386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88F67-90D1-4849-ABD0-0F7B055C94D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46009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88F67-90D1-4849-ABD0-0F7B055C94D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5540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88F67-90D1-4849-ABD0-0F7B055C94D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716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8975-6584-49E8-87EF-266360C06A0A}" type="datetimeFigureOut">
              <a:rPr lang="en-GB" smtClean="0"/>
              <a:t>24/06/2021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68306-7F63-492C-A2AD-EC0A23D87C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7014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8975-6584-49E8-87EF-266360C06A0A}" type="datetimeFigureOut">
              <a:rPr lang="en-GB" smtClean="0"/>
              <a:t>24/06/2021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68306-7F63-492C-A2AD-EC0A23D87C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530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8975-6584-49E8-87EF-266360C06A0A}" type="datetimeFigureOut">
              <a:rPr lang="en-GB" smtClean="0"/>
              <a:t>24/06/2021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68306-7F63-492C-A2AD-EC0A23D87C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6687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ue was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C89C6-9FCC-F048-B497-F263A54EF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459" y="365125"/>
            <a:ext cx="4920268" cy="945201"/>
          </a:xfrm>
        </p:spPr>
        <p:txBody>
          <a:bodyPr/>
          <a:lstStyle/>
          <a:p>
            <a:r>
              <a:rPr lang="en-US"/>
              <a:t>Click to edit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3B72904-9E36-6941-9D56-E2C2C6A9B6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48458" y="1426738"/>
            <a:ext cx="4920268" cy="411490"/>
          </a:xfrm>
        </p:spPr>
        <p:txBody>
          <a:bodyPr/>
          <a:lstStyle>
            <a:lvl1pPr>
              <a:defRPr/>
            </a:lvl1pPr>
            <a:lvl2pPr marL="0">
              <a:defRPr/>
            </a:lvl2pPr>
          </a:lstStyle>
          <a:p>
            <a:pPr lvl="0"/>
            <a:r>
              <a:rPr lang="en-US"/>
              <a:t>Lorem ipsum dolor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6FA8E1E-7EB5-0241-A7DB-E1B654F8165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48458" y="1954640"/>
            <a:ext cx="4920268" cy="3173541"/>
          </a:xfrm>
        </p:spPr>
        <p:txBody>
          <a:bodyPr/>
          <a:lstStyle>
            <a:lvl1pPr marL="0" indent="0">
              <a:buClr>
                <a:schemeClr val="accent1"/>
              </a:buClr>
              <a:buFont typeface="Arial" panose="020B0604020202020204" pitchFamily="34" charset="0"/>
              <a:buNone/>
              <a:defRPr sz="1400">
                <a:solidFill>
                  <a:schemeClr val="accent3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/>
            </a:lvl2pPr>
            <a:lvl3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D666AE9-0E45-A84C-8E61-2E02DF9462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976594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2247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C89C6-9FCC-F048-B497-F263A54EF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5201"/>
          </a:xfrm>
        </p:spPr>
        <p:txBody>
          <a:bodyPr/>
          <a:lstStyle/>
          <a:p>
            <a:r>
              <a:rPr lang="en-US"/>
              <a:t>Click to edit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3B72904-9E36-6941-9D56-E2C2C6A9B6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426737"/>
            <a:ext cx="10515600" cy="438017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0"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Lorem ipsum dolor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pPr lvl="0"/>
            <a:r>
              <a:rPr lang="en-US" dirty="0"/>
              <a:t>Lorem ipsum dolor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pPr lvl="0"/>
            <a:r>
              <a:rPr lang="en-US" dirty="0"/>
              <a:t>Lorem ipsum dolor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pPr lvl="0"/>
            <a:r>
              <a:rPr lang="en-US" dirty="0"/>
              <a:t>Lorem ipsum dolor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pPr lvl="0"/>
            <a:r>
              <a:rPr lang="en-US" dirty="0"/>
              <a:t>Lorem ipsum dolor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881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C89C6-9FCC-F048-B497-F263A54EF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5201"/>
          </a:xfrm>
        </p:spPr>
        <p:txBody>
          <a:bodyPr/>
          <a:lstStyle/>
          <a:p>
            <a:r>
              <a:rPr lang="en-US"/>
              <a:t>Click to edit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3B72904-9E36-6941-9D56-E2C2C6A9B6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426738"/>
            <a:ext cx="10515600" cy="411490"/>
          </a:xfrm>
        </p:spPr>
        <p:txBody>
          <a:bodyPr/>
          <a:lstStyle>
            <a:lvl1pPr>
              <a:defRPr/>
            </a:lvl1pPr>
            <a:lvl2pPr marL="0">
              <a:defRPr/>
            </a:lvl2pPr>
          </a:lstStyle>
          <a:p>
            <a:pPr lvl="0"/>
            <a:r>
              <a:rPr lang="en-US"/>
              <a:t>Lorem ipsum dolor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6FA8E1E-7EB5-0241-A7DB-E1B654F816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46871"/>
            <a:ext cx="5181600" cy="3173541"/>
          </a:xfrm>
        </p:spPr>
        <p:txBody>
          <a:bodyPr/>
          <a:lstStyle>
            <a:lvl1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/>
            </a:lvl2pPr>
            <a:lvl3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1E1503F3-9B52-B347-8F89-0E9C474A26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46871"/>
            <a:ext cx="5181600" cy="3173541"/>
          </a:xfrm>
        </p:spPr>
        <p:txBody>
          <a:bodyPr/>
          <a:lstStyle>
            <a:lvl1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1pPr>
            <a:lvl2pPr>
              <a:defRPr/>
            </a:lvl2pPr>
            <a:lvl3pPr marL="0" marR="0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3972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2CC32-51C3-FD41-8219-A83754ADD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85990"/>
            <a:ext cx="10515600" cy="886021"/>
          </a:xfrm>
        </p:spPr>
        <p:txBody>
          <a:bodyPr anchor="b">
            <a:normAutofit/>
          </a:bodyPr>
          <a:lstStyle>
            <a:lvl1pPr algn="ctr">
              <a:defRPr sz="5000"/>
            </a:lvl1pPr>
          </a:lstStyle>
          <a:p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947920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C89C6-9FCC-F048-B497-F263A54EF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5201"/>
          </a:xfrm>
        </p:spPr>
        <p:txBody>
          <a:bodyPr/>
          <a:lstStyle/>
          <a:p>
            <a:r>
              <a:rPr lang="en-US"/>
              <a:t>Click to edit</a:t>
            </a: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C3E09E04-A9D4-A941-954D-D43115E22C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426737"/>
            <a:ext cx="10515600" cy="411491"/>
          </a:xfrm>
        </p:spPr>
        <p:txBody>
          <a:bodyPr/>
          <a:lstStyle>
            <a:lvl1pPr>
              <a:defRPr/>
            </a:lvl1pPr>
            <a:lvl2pPr marL="0">
              <a:defRPr/>
            </a:lvl2pPr>
          </a:lstStyle>
          <a:p>
            <a:pPr lvl="0"/>
            <a:r>
              <a:rPr lang="en-US"/>
              <a:t>Click to edit…</a:t>
            </a:r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34B39C5B-F123-3D4B-8F3D-1D916B4BECD7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838200" y="2027533"/>
            <a:ext cx="10515600" cy="385445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the chart icon below to edit…</a:t>
            </a:r>
          </a:p>
        </p:txBody>
      </p:sp>
    </p:spTree>
    <p:extLst>
      <p:ext uri="{BB962C8B-B14F-4D97-AF65-F5344CB8AC3E}">
        <p14:creationId xmlns:p14="http://schemas.microsoft.com/office/powerpoint/2010/main" val="36943275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C89C6-9FCC-F048-B497-F263A54EF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5201"/>
          </a:xfrm>
        </p:spPr>
        <p:txBody>
          <a:bodyPr/>
          <a:lstStyle/>
          <a:p>
            <a:r>
              <a:rPr lang="en-US"/>
              <a:t>Click to edit</a:t>
            </a: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C3E09E04-A9D4-A941-954D-D43115E22C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426737"/>
            <a:ext cx="10515600" cy="411491"/>
          </a:xfrm>
        </p:spPr>
        <p:txBody>
          <a:bodyPr/>
          <a:lstStyle>
            <a:lvl1pPr>
              <a:defRPr/>
            </a:lvl1pPr>
            <a:lvl2pPr marL="0">
              <a:defRPr/>
            </a:lvl2pPr>
          </a:lstStyle>
          <a:p>
            <a:pPr lvl="0"/>
            <a:r>
              <a:rPr lang="en-US"/>
              <a:t>Click to edit…</a:t>
            </a:r>
          </a:p>
        </p:txBody>
      </p: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EAF8C5A8-1502-1045-8BC3-2A8528736AB2}"/>
              </a:ext>
            </a:extLst>
          </p:cNvPr>
          <p:cNvSpPr>
            <a:spLocks noGrp="1"/>
          </p:cNvSpPr>
          <p:nvPr>
            <p:ph type="tbl" sz="quarter" idx="11" hasCustomPrompt="1"/>
          </p:nvPr>
        </p:nvSpPr>
        <p:spPr>
          <a:xfrm>
            <a:off x="838200" y="1941513"/>
            <a:ext cx="10515600" cy="39782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the table icon to insert a table…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4738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C89C6-9FCC-F048-B497-F263A54EF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5201"/>
          </a:xfrm>
        </p:spPr>
        <p:txBody>
          <a:bodyPr/>
          <a:lstStyle/>
          <a:p>
            <a:r>
              <a:rPr lang="en-US"/>
              <a:t>Click to edit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3B72904-9E36-6941-9D56-E2C2C6A9B6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426738"/>
            <a:ext cx="10515600" cy="4380173"/>
          </a:xfrm>
        </p:spPr>
        <p:txBody>
          <a:bodyPr/>
          <a:lstStyle>
            <a:lvl1pPr>
              <a:defRPr/>
            </a:lvl1pPr>
            <a:lvl2pPr marL="0">
              <a:defRPr/>
            </a:lvl2pPr>
          </a:lstStyle>
          <a:p>
            <a:pPr lvl="0"/>
            <a:r>
              <a:rPr lang="en-US"/>
              <a:t>Click to edit…</a:t>
            </a:r>
          </a:p>
          <a:p>
            <a:pPr lvl="1"/>
            <a:r>
              <a:rPr lang="en-US"/>
              <a:t>Lorem ipsum dolor sit amet consectetur adipiscing elit</a:t>
            </a:r>
          </a:p>
          <a:p>
            <a:pPr lvl="0"/>
            <a:r>
              <a:rPr lang="en-US"/>
              <a:t>Lorem ipsum dolor</a:t>
            </a:r>
          </a:p>
          <a:p>
            <a:pPr lvl="1"/>
            <a:r>
              <a:rPr lang="en-US"/>
              <a:t>Lorem ipsum dolor sit amet consectetur adipiscing elit</a:t>
            </a:r>
          </a:p>
          <a:p>
            <a:pPr lvl="0"/>
            <a:r>
              <a:rPr lang="en-US"/>
              <a:t>Lorem ipsum dolor</a:t>
            </a:r>
          </a:p>
          <a:p>
            <a:pPr lvl="1"/>
            <a:r>
              <a:rPr lang="en-US"/>
              <a:t>Lorem ipsum dolor sit amet consectetur adipiscing elit</a:t>
            </a:r>
          </a:p>
          <a:p>
            <a:pPr lvl="0"/>
            <a:r>
              <a:rPr lang="en-US"/>
              <a:t>Lorem ipsum dolor</a:t>
            </a:r>
          </a:p>
          <a:p>
            <a:pPr lvl="1"/>
            <a:r>
              <a:rPr lang="en-US"/>
              <a:t>Lorem ipsum dolor sit amet consectetur adipiscing elit</a:t>
            </a:r>
          </a:p>
          <a:p>
            <a:pPr lvl="0"/>
            <a:r>
              <a:rPr lang="en-US"/>
              <a:t>Lorem ipsum dolor</a:t>
            </a:r>
          </a:p>
          <a:p>
            <a:pPr lvl="1"/>
            <a:r>
              <a:rPr lang="en-US"/>
              <a:t>Lorem ipsum dolor sit amet consectetur adipiscing elit</a:t>
            </a:r>
          </a:p>
        </p:txBody>
      </p:sp>
    </p:spTree>
    <p:extLst>
      <p:ext uri="{BB962C8B-B14F-4D97-AF65-F5344CB8AC3E}">
        <p14:creationId xmlns:p14="http://schemas.microsoft.com/office/powerpoint/2010/main" val="17219484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C89C6-9FCC-F048-B497-F263A54EF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5201"/>
          </a:xfrm>
        </p:spPr>
        <p:txBody>
          <a:bodyPr/>
          <a:lstStyle/>
          <a:p>
            <a:r>
              <a:rPr lang="en-US"/>
              <a:t>Click to edit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3B72904-9E36-6941-9D56-E2C2C6A9B6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426737"/>
            <a:ext cx="10515600" cy="411491"/>
          </a:xfrm>
        </p:spPr>
        <p:txBody>
          <a:bodyPr/>
          <a:lstStyle>
            <a:lvl1pPr>
              <a:defRPr/>
            </a:lvl1pPr>
            <a:lvl2pPr marL="0">
              <a:defRPr/>
            </a:lvl2pPr>
          </a:lstStyle>
          <a:p>
            <a:pPr lvl="0"/>
            <a:r>
              <a:rPr lang="en-US"/>
              <a:t>Click to edit…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6FA8E1E-7EB5-0241-A7DB-E1B654F816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46872"/>
            <a:ext cx="5181600" cy="3173541"/>
          </a:xfrm>
        </p:spPr>
        <p:txBody>
          <a:bodyPr/>
          <a:lstStyle>
            <a:lvl1pPr marL="285744" indent="-285744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/>
            </a:lvl2pPr>
            <a:lvl3pPr marL="285744" marR="0" indent="-285744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1E1503F3-9B52-B347-8F89-0E9C474A26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46872"/>
            <a:ext cx="5181600" cy="3173541"/>
          </a:xfrm>
        </p:spPr>
        <p:txBody>
          <a:bodyPr/>
          <a:lstStyle>
            <a:lvl1pPr marL="285744" indent="-285744">
              <a:buClr>
                <a:schemeClr val="accent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1pPr>
            <a:lvl2pPr>
              <a:defRPr/>
            </a:lvl2pPr>
            <a:lvl3pPr marL="0" marR="0" indent="-285744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92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8975-6584-49E8-87EF-266360C06A0A}" type="datetimeFigureOut">
              <a:rPr lang="en-GB" smtClean="0"/>
              <a:t>24/06/2021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68306-7F63-492C-A2AD-EC0A23D87C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106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C89C6-9FCC-F048-B497-F263A54EF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5201"/>
          </a:xfrm>
        </p:spPr>
        <p:txBody>
          <a:bodyPr/>
          <a:lstStyle/>
          <a:p>
            <a:r>
              <a:rPr lang="en-US"/>
              <a:t>Click to edit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3B72904-9E36-6941-9D56-E2C2C6A9B6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426737"/>
            <a:ext cx="5181600" cy="411491"/>
          </a:xfrm>
        </p:spPr>
        <p:txBody>
          <a:bodyPr/>
          <a:lstStyle>
            <a:lvl1pPr>
              <a:defRPr/>
            </a:lvl1pPr>
            <a:lvl2pPr marL="0">
              <a:defRPr/>
            </a:lvl2pPr>
          </a:lstStyle>
          <a:p>
            <a:pPr lvl="0"/>
            <a:r>
              <a:rPr lang="en-US"/>
              <a:t>Click to edit…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6FA8E1E-7EB5-0241-A7DB-E1B654F8165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246872"/>
            <a:ext cx="5181600" cy="3173541"/>
          </a:xfrm>
        </p:spPr>
        <p:txBody>
          <a:bodyPr/>
          <a:lstStyle>
            <a:lvl1pPr marL="0" indent="0">
              <a:buClr>
                <a:schemeClr val="accent1"/>
              </a:buClr>
              <a:buFont typeface="Arial" panose="020B0604020202020204" pitchFamily="34" charset="0"/>
              <a:buNone/>
              <a:defRPr sz="1400">
                <a:solidFill>
                  <a:schemeClr val="accent3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/>
            </a:lvl2pPr>
            <a:lvl3pPr marL="285744" marR="0" indent="-285744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on the icons to edit…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D666AE9-0E45-A84C-8E61-2E02DF9462E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46800" y="1427163"/>
            <a:ext cx="5207000" cy="39925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on the image icon to edit…</a:t>
            </a:r>
          </a:p>
        </p:txBody>
      </p:sp>
    </p:spTree>
    <p:extLst>
      <p:ext uri="{BB962C8B-B14F-4D97-AF65-F5344CB8AC3E}">
        <p14:creationId xmlns:p14="http://schemas.microsoft.com/office/powerpoint/2010/main" val="20798662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was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C89C6-9FCC-F048-B497-F263A54EF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5201"/>
          </a:xfrm>
        </p:spPr>
        <p:txBody>
          <a:bodyPr/>
          <a:lstStyle/>
          <a:p>
            <a:r>
              <a:rPr lang="en-US"/>
              <a:t>Click to edit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3B72904-9E36-6941-9D56-E2C2C6A9B6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426737"/>
            <a:ext cx="5181600" cy="411491"/>
          </a:xfrm>
        </p:spPr>
        <p:txBody>
          <a:bodyPr/>
          <a:lstStyle>
            <a:lvl1pPr>
              <a:defRPr/>
            </a:lvl1pPr>
            <a:lvl2pPr marL="0">
              <a:defRPr/>
            </a:lvl2pPr>
          </a:lstStyle>
          <a:p>
            <a:pPr lvl="0"/>
            <a:r>
              <a:rPr lang="en-US"/>
              <a:t>Lorem ipsum dolor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6FA8E1E-7EB5-0241-A7DB-E1B654F8165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246872"/>
            <a:ext cx="5181600" cy="3173541"/>
          </a:xfrm>
        </p:spPr>
        <p:txBody>
          <a:bodyPr/>
          <a:lstStyle>
            <a:lvl1pPr marL="0" indent="0">
              <a:buClr>
                <a:schemeClr val="accent1"/>
              </a:buClr>
              <a:buFont typeface="Arial" panose="020B0604020202020204" pitchFamily="34" charset="0"/>
              <a:buNone/>
              <a:defRPr sz="1400">
                <a:solidFill>
                  <a:schemeClr val="accent3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/>
            </a:lvl2pPr>
            <a:lvl3pPr marL="285744" marR="0" indent="-285744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D666AE9-0E45-A84C-8E61-2E02DF9462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46800" y="1427163"/>
            <a:ext cx="5207000" cy="39925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9948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ue was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C89C6-9FCC-F048-B497-F263A54EF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459" y="365126"/>
            <a:ext cx="4920268" cy="945201"/>
          </a:xfrm>
        </p:spPr>
        <p:txBody>
          <a:bodyPr/>
          <a:lstStyle/>
          <a:p>
            <a:r>
              <a:rPr lang="en-US"/>
              <a:t>Click to edit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3B72904-9E36-6941-9D56-E2C2C6A9B6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48459" y="1426737"/>
            <a:ext cx="4920268" cy="411491"/>
          </a:xfrm>
        </p:spPr>
        <p:txBody>
          <a:bodyPr/>
          <a:lstStyle>
            <a:lvl1pPr>
              <a:defRPr/>
            </a:lvl1pPr>
            <a:lvl2pPr marL="0">
              <a:defRPr/>
            </a:lvl2pPr>
          </a:lstStyle>
          <a:p>
            <a:pPr lvl="0"/>
            <a:r>
              <a:rPr lang="en-US"/>
              <a:t>Lorem ipsum dolor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6FA8E1E-7EB5-0241-A7DB-E1B654F8165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48459" y="1954640"/>
            <a:ext cx="4920268" cy="3173541"/>
          </a:xfrm>
        </p:spPr>
        <p:txBody>
          <a:bodyPr/>
          <a:lstStyle>
            <a:lvl1pPr marL="0" indent="0">
              <a:buClr>
                <a:schemeClr val="accent1"/>
              </a:buClr>
              <a:buFont typeface="Arial" panose="020B0604020202020204" pitchFamily="34" charset="0"/>
              <a:buNone/>
              <a:defRPr sz="1400">
                <a:solidFill>
                  <a:schemeClr val="accent3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/>
            </a:lvl2pPr>
            <a:lvl3pPr marL="285744" marR="0" indent="-285744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D666AE9-0E45-A84C-8E61-2E02DF9462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976595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2712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Blue was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C89C6-9FCC-F048-B497-F263A54EF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459" y="365126"/>
            <a:ext cx="4920268" cy="945201"/>
          </a:xfrm>
        </p:spPr>
        <p:txBody>
          <a:bodyPr/>
          <a:lstStyle/>
          <a:p>
            <a:r>
              <a:rPr lang="en-US"/>
              <a:t>Click to edit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3B72904-9E36-6941-9D56-E2C2C6A9B6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48459" y="1426737"/>
            <a:ext cx="4920268" cy="411491"/>
          </a:xfrm>
        </p:spPr>
        <p:txBody>
          <a:bodyPr/>
          <a:lstStyle>
            <a:lvl1pPr>
              <a:defRPr/>
            </a:lvl1pPr>
            <a:lvl2pPr marL="0">
              <a:defRPr/>
            </a:lvl2pPr>
          </a:lstStyle>
          <a:p>
            <a:pPr lvl="0"/>
            <a:r>
              <a:rPr lang="en-US"/>
              <a:t>Lorem ipsum dolor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6FA8E1E-7EB5-0241-A7DB-E1B654F8165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48459" y="1954640"/>
            <a:ext cx="4920268" cy="3173541"/>
          </a:xfrm>
        </p:spPr>
        <p:txBody>
          <a:bodyPr/>
          <a:lstStyle>
            <a:lvl1pPr marL="0" indent="0">
              <a:buClr>
                <a:schemeClr val="accent1"/>
              </a:buClr>
              <a:buFont typeface="Arial" panose="020B0604020202020204" pitchFamily="34" charset="0"/>
              <a:buNone/>
              <a:defRPr sz="1400">
                <a:solidFill>
                  <a:schemeClr val="accent3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/>
            </a:lvl2pPr>
            <a:lvl3pPr marL="285744" marR="0" indent="-285744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D666AE9-0E45-A84C-8E61-2E02DF9462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976595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F8AF783E-99B4-9A46-ABA5-BECEF6E874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3011" y="5555676"/>
            <a:ext cx="3449687" cy="411491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 marL="0">
              <a:defRPr/>
            </a:lvl2pPr>
          </a:lstStyle>
          <a:p>
            <a:pPr lvl="0"/>
            <a:r>
              <a:rPr lang="en-US"/>
              <a:t>Lorem ipsum dolor</a:t>
            </a:r>
          </a:p>
        </p:txBody>
      </p:sp>
    </p:spTree>
    <p:extLst>
      <p:ext uri="{BB962C8B-B14F-4D97-AF65-F5344CB8AC3E}">
        <p14:creationId xmlns:p14="http://schemas.microsoft.com/office/powerpoint/2010/main" val="28477399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2CC32-51C3-FD41-8219-A83754ADD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85991"/>
            <a:ext cx="10515600" cy="886021"/>
          </a:xfrm>
        </p:spPr>
        <p:txBody>
          <a:bodyPr anchor="b">
            <a:normAutofit/>
          </a:bodyPr>
          <a:lstStyle>
            <a:lvl1pPr algn="ctr">
              <a:defRPr sz="5000"/>
            </a:lvl1pPr>
          </a:lstStyle>
          <a:p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4586190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bg>
      <p:bgPr>
        <a:gradFill>
          <a:gsLst>
            <a:gs pos="0">
              <a:schemeClr val="bg2"/>
            </a:gs>
            <a:gs pos="100000">
              <a:schemeClr val="bg1">
                <a:lumMod val="9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9400"/>
            <a:ext cx="109728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0"/>
          </p:nvPr>
        </p:nvSpPr>
        <p:spPr>
          <a:xfrm>
            <a:off x="609600" y="1600200"/>
            <a:ext cx="10972800" cy="3962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5664201"/>
            <a:ext cx="948379" cy="94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051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E520B-BA37-174A-A246-ED7D82B2A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0479A-35CE-EC44-AFEC-2A38B53625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F2322F-4702-D74D-8E4B-D46209F87A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1E9C28-378E-1B48-8AE2-2381901CFD95}" type="datetime1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24/06/2021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48F763-6FE8-F04C-8310-8397FB714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6A3EAF-D5AD-744F-9FB8-905E51AE1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5044B4-33F6-164E-8847-540E583780DF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4408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8975-6584-49E8-87EF-266360C06A0A}" type="datetimeFigureOut">
              <a:rPr lang="en-GB" smtClean="0"/>
              <a:t>24/06/2021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68306-7F63-492C-A2AD-EC0A23D87C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7389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8975-6584-49E8-87EF-266360C06A0A}" type="datetimeFigureOut">
              <a:rPr lang="en-GB" smtClean="0"/>
              <a:t>24/06/2021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68306-7F63-492C-A2AD-EC0A23D87C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940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8975-6584-49E8-87EF-266360C06A0A}" type="datetimeFigureOut">
              <a:rPr lang="en-GB" smtClean="0"/>
              <a:t>24/06/2021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68306-7F63-492C-A2AD-EC0A23D87C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1668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8975-6584-49E8-87EF-266360C06A0A}" type="datetimeFigureOut">
              <a:rPr lang="en-GB" smtClean="0"/>
              <a:t>24/06/2021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68306-7F63-492C-A2AD-EC0A23D87C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8540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8975-6584-49E8-87EF-266360C06A0A}" type="datetimeFigureOut">
              <a:rPr lang="en-GB" smtClean="0"/>
              <a:t>24/06/2021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68306-7F63-492C-A2AD-EC0A23D87C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3630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8975-6584-49E8-87EF-266360C06A0A}" type="datetimeFigureOut">
              <a:rPr lang="en-GB" smtClean="0"/>
              <a:t>24/06/2021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68306-7F63-492C-A2AD-EC0A23D87C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0173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8975-6584-49E8-87EF-266360C06A0A}" type="datetimeFigureOut">
              <a:rPr lang="en-GB" smtClean="0"/>
              <a:t>24/06/2021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68306-7F63-492C-A2AD-EC0A23D87C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5325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78975-6584-49E8-87EF-266360C06A0A}" type="datetimeFigureOut">
              <a:rPr lang="en-GB" smtClean="0"/>
              <a:t>24/06/2021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68306-7F63-492C-A2AD-EC0A23D87C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6380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D17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C6CFA8-4A32-4146-B211-17D073048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443776-D913-7842-8E86-EAFDEF3B0F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15963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45866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b="1" i="1" kern="1200" dirty="0">
          <a:solidFill>
            <a:schemeClr val="tx1"/>
          </a:solidFill>
          <a:latin typeface="Cera Pro Black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lang="en-US" sz="1600" b="0" i="0" kern="1200" dirty="0" smtClean="0">
          <a:solidFill>
            <a:schemeClr val="tx1"/>
          </a:solidFill>
          <a:latin typeface="Cera Pro Medium" pitchFamily="2" charset="0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sz="1600" b="0" i="0" kern="1200" dirty="0" smtClean="0">
          <a:solidFill>
            <a:schemeClr val="tx1"/>
          </a:solidFill>
          <a:latin typeface="Cera Pro Medium" pitchFamily="2" charset="0"/>
          <a:ea typeface="+mn-ea"/>
          <a:cs typeface="+mn-cs"/>
        </a:defRPr>
      </a:lvl2pPr>
      <a:lvl3pPr marL="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lang="en-US" sz="1400" b="0" i="0" kern="1200" dirty="0" smtClean="0">
          <a:solidFill>
            <a:schemeClr val="tx1"/>
          </a:solidFill>
          <a:latin typeface="Cera Pro Medium" pitchFamily="2" charset="0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sz="1600" b="0" i="0" kern="1200" dirty="0" smtClean="0">
          <a:solidFill>
            <a:schemeClr val="tx1"/>
          </a:solidFill>
          <a:latin typeface="Cera Pro Medium" pitchFamily="2" charset="0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sz="1200" b="0" i="0" kern="1200" dirty="0">
          <a:solidFill>
            <a:schemeClr val="tx1"/>
          </a:solidFill>
          <a:latin typeface="Cera Pro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C6CFA8-4A32-4146-B211-17D073048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01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443776-D913-7842-8E86-EAFDEF3B0F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15963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7238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lang="en-US" sz="4000" b="1" i="1" kern="1200" dirty="0">
          <a:solidFill>
            <a:schemeClr val="tx1"/>
          </a:solidFill>
          <a:latin typeface="Cera Pro Black" pitchFamily="2" charset="0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lang="en-US" sz="1600" b="0" i="0" kern="1200" dirty="0" smtClean="0">
          <a:solidFill>
            <a:schemeClr val="accent2"/>
          </a:solidFill>
          <a:latin typeface="Cera Pro Medium" pitchFamily="2" charset="0"/>
          <a:ea typeface="+mn-ea"/>
          <a:cs typeface="+mn-cs"/>
        </a:defRPr>
      </a:lvl1pPr>
      <a:lvl2pPr marL="0" indent="0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sz="1600" b="0" i="0" kern="1200" dirty="0" smtClean="0">
          <a:solidFill>
            <a:schemeClr val="tx1"/>
          </a:solidFill>
          <a:latin typeface="Cera Pro Medium" pitchFamily="2" charset="0"/>
          <a:ea typeface="+mn-ea"/>
          <a:cs typeface="+mn-cs"/>
        </a:defRPr>
      </a:lvl2pPr>
      <a:lvl3pPr marL="0" indent="-28574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lang="en-US" sz="1400" b="0" i="0" kern="1200" dirty="0" smtClean="0">
          <a:solidFill>
            <a:schemeClr val="tx1"/>
          </a:solidFill>
          <a:latin typeface="Cera Pro Medium" pitchFamily="2" charset="0"/>
          <a:ea typeface="+mn-ea"/>
          <a:cs typeface="+mn-cs"/>
        </a:defRPr>
      </a:lvl3pPr>
      <a:lvl4pPr marL="1371566" indent="0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sz="1600" b="0" i="0" kern="1200" dirty="0" smtClean="0">
          <a:solidFill>
            <a:schemeClr val="tx1"/>
          </a:solidFill>
          <a:latin typeface="Cera Pro Medium" pitchFamily="2" charset="0"/>
          <a:ea typeface="+mn-ea"/>
          <a:cs typeface="+mn-cs"/>
        </a:defRPr>
      </a:lvl4pPr>
      <a:lvl5pPr marL="1828754" indent="0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sz="1200" b="0" i="0" kern="1200" dirty="0">
          <a:solidFill>
            <a:schemeClr val="tx1"/>
          </a:solidFill>
          <a:latin typeface="Cera Pro" pitchFamily="2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743" y="553065"/>
            <a:ext cx="3176022" cy="31516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808" y="3704703"/>
            <a:ext cx="3243661" cy="32148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396" y="-145460"/>
            <a:ext cx="5600699" cy="55509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8450" y="3563304"/>
            <a:ext cx="45807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smtClean="0">
                <a:solidFill>
                  <a:srgbClr val="0D172C"/>
                </a:solidFill>
                <a:latin typeface="Cera Pro Medium" panose="00000600000000000000" pitchFamily="50" charset="0"/>
              </a:rPr>
              <a:t>Radio</a:t>
            </a:r>
            <a:r>
              <a:rPr lang="en-GB" b="1" dirty="0" smtClean="0">
                <a:solidFill>
                  <a:srgbClr val="0D172C"/>
                </a:solidFill>
                <a:latin typeface="Cera Pro Medium" panose="00000600000000000000" pitchFamily="50" charset="0"/>
              </a:rPr>
              <a:t> </a:t>
            </a:r>
            <a:r>
              <a:rPr lang="en-GB" sz="2800" b="1" dirty="0" smtClean="0">
                <a:solidFill>
                  <a:srgbClr val="0D172C"/>
                </a:solidFill>
                <a:latin typeface="Cera Pro Medium" panose="00000600000000000000" pitchFamily="50" charset="0"/>
              </a:rPr>
              <a:t>and the </a:t>
            </a:r>
            <a:r>
              <a:rPr lang="en-GB" sz="5400" b="1" dirty="0" smtClean="0">
                <a:solidFill>
                  <a:srgbClr val="0D172C"/>
                </a:solidFill>
                <a:latin typeface="Cera Pro Medium" panose="00000600000000000000" pitchFamily="50" charset="0"/>
              </a:rPr>
              <a:t>Road Ahead:</a:t>
            </a:r>
            <a:endParaRPr lang="en-GB" sz="5400" b="1" dirty="0">
              <a:solidFill>
                <a:srgbClr val="0D172C"/>
              </a:solidFill>
              <a:latin typeface="Cera Pro Medium" panose="00000600000000000000" pitchFamily="5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8450" y="5294540"/>
            <a:ext cx="34553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dirty="0">
                <a:solidFill>
                  <a:srgbClr val="0D172C"/>
                </a:solidFill>
                <a:latin typeface="Cera Pro" panose="00000500000000000000" pitchFamily="50" charset="0"/>
              </a:rPr>
              <a:t>How radio road trips can help brands to tap into returning consumer confidence and drive sales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50" y="361296"/>
            <a:ext cx="791073" cy="97125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-13189" y="6494870"/>
            <a:ext cx="593481" cy="90568"/>
          </a:xfrm>
          <a:prstGeom prst="rect">
            <a:avLst/>
          </a:prstGeom>
          <a:solidFill>
            <a:srgbClr val="0D1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0" y="3614135"/>
            <a:ext cx="593481" cy="90568"/>
          </a:xfrm>
          <a:prstGeom prst="rect">
            <a:avLst/>
          </a:prstGeom>
          <a:solidFill>
            <a:srgbClr val="0D1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157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225" y="1641382"/>
            <a:ext cx="4547240" cy="46508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91682" y="333842"/>
            <a:ext cx="1031032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609585">
              <a:spcBef>
                <a:spcPct val="0"/>
              </a:spcBef>
              <a:defRPr/>
            </a:pPr>
            <a:r>
              <a:rPr lang="en-GB" sz="2800" b="1" i="1" dirty="0">
                <a:solidFill>
                  <a:srgbClr val="0D172C"/>
                </a:solidFill>
                <a:latin typeface="Cera Pro Black" pitchFamily="2" charset="0"/>
              </a:rPr>
              <a:t>Around three-quarters feel that their personal finances are as good as, or better than, the same time last year</a:t>
            </a:r>
            <a:endParaRPr lang="en-US" sz="2800" b="1" i="1" dirty="0">
              <a:solidFill>
                <a:srgbClr val="0D172C"/>
              </a:solidFill>
              <a:latin typeface="Cera Pro Black" pitchFamily="2" charset="0"/>
            </a:endParaRPr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374433" y="2511270"/>
            <a:ext cx="1744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00AFF0"/>
                </a:solidFill>
                <a:latin typeface="Cera Pro Black" panose="00000A00000000000000" pitchFamily="50" charset="0"/>
              </a:rPr>
              <a:t>74%</a:t>
            </a:r>
            <a:endParaRPr lang="en-GB" sz="3600" dirty="0">
              <a:solidFill>
                <a:srgbClr val="00AFF0"/>
              </a:solidFill>
              <a:latin typeface="Cera Pro Black" panose="00000A00000000000000" pitchFamily="50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073951" y="6540626"/>
            <a:ext cx="2202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prstClr val="white">
                    <a:lumMod val="50000"/>
                  </a:prstClr>
                </a:solidFill>
                <a:latin typeface="Cera Pro" panose="00000500000000000000" pitchFamily="50" charset="0"/>
                <a:cs typeface="DINPro-Light" pitchFamily="34" charset="0"/>
              </a:rPr>
              <a:t>Source: DRG/Radiocentre 2021</a:t>
            </a:r>
          </a:p>
          <a:p>
            <a:endParaRPr lang="en-GB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C1800ED-76FA-8749-95BC-DDE9F7E4ED04}"/>
              </a:ext>
            </a:extLst>
          </p:cNvPr>
          <p:cNvSpPr txBox="1">
            <a:spLocks/>
          </p:cNvSpPr>
          <p:nvPr/>
        </p:nvSpPr>
        <p:spPr>
          <a:xfrm>
            <a:off x="1091682" y="1272137"/>
            <a:ext cx="7563365" cy="8041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86869"/>
                </a:solidFill>
                <a:effectLst/>
                <a:uLnTx/>
                <a:uFillTx/>
                <a:latin typeface="Cera Pro" pitchFamily="2" charset="0"/>
                <a:ea typeface="+mn-ea"/>
                <a:cs typeface="+mn-cs"/>
              </a:rPr>
              <a:t>Total Sample - % feel financially better off/no change compared to last year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86869"/>
              </a:solidFill>
              <a:effectLst/>
              <a:uLnTx/>
              <a:uFillTx/>
              <a:latin typeface="Cera Pro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39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58212" y="300492"/>
            <a:ext cx="93306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609585">
              <a:spcBef>
                <a:spcPct val="0"/>
              </a:spcBef>
              <a:defRPr/>
            </a:pPr>
            <a:r>
              <a:rPr lang="en-GB" sz="2800" b="1" dirty="0">
                <a:solidFill>
                  <a:srgbClr val="0D172C"/>
                </a:solidFill>
                <a:latin typeface="Cera Pro Black" pitchFamily="2" charset="0"/>
              </a:rPr>
              <a:t>There is a desire, especially among commercial radio listeners, to support local </a:t>
            </a:r>
            <a:r>
              <a:rPr lang="en-GB" sz="2800" b="1" dirty="0" smtClean="0">
                <a:solidFill>
                  <a:srgbClr val="0D172C"/>
                </a:solidFill>
                <a:latin typeface="Cera Pro Black" pitchFamily="2" charset="0"/>
              </a:rPr>
              <a:t>businesses</a:t>
            </a:r>
            <a:endParaRPr lang="en-US" sz="2800" b="1" dirty="0">
              <a:solidFill>
                <a:srgbClr val="0D172C"/>
              </a:solidFill>
              <a:latin typeface="Cera Pro Black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89976" y="6475312"/>
            <a:ext cx="2202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prstClr val="white">
                    <a:lumMod val="50000"/>
                  </a:prstClr>
                </a:solidFill>
                <a:latin typeface="Cera Pro" panose="00000500000000000000" pitchFamily="50" charset="0"/>
                <a:cs typeface="DINPro-Light" pitchFamily="34" charset="0"/>
              </a:rPr>
              <a:t>Source: DRG/Radiocentre 2021</a:t>
            </a:r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878" y="1254599"/>
            <a:ext cx="6919281" cy="455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64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3889" y="328709"/>
            <a:ext cx="110697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609585">
              <a:spcBef>
                <a:spcPct val="0"/>
              </a:spcBef>
              <a:defRPr/>
            </a:pPr>
            <a:r>
              <a:rPr lang="en-GB" sz="2800" dirty="0">
                <a:solidFill>
                  <a:srgbClr val="0D172C"/>
                </a:solidFill>
                <a:latin typeface="Cera Pro Black" pitchFamily="2" charset="0"/>
              </a:rPr>
              <a:t>People are looking forward to spending money again; notably on socialising and travel</a:t>
            </a:r>
            <a:endParaRPr lang="en-US" sz="2800" dirty="0">
              <a:solidFill>
                <a:srgbClr val="0D172C"/>
              </a:solidFill>
              <a:latin typeface="Cera Pro Black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20577" y="1769465"/>
            <a:ext cx="3202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AFF0"/>
                </a:solidFill>
                <a:latin typeface="Cera Pro Medium" panose="00000600000000000000" pitchFamily="50" charset="0"/>
              </a:rPr>
              <a:t>Leisure &amp; Entertainment</a:t>
            </a:r>
            <a:endParaRPr lang="en-GB" b="1" dirty="0">
              <a:solidFill>
                <a:srgbClr val="00AFF0"/>
              </a:solidFill>
              <a:latin typeface="Cera Pro Medium" panose="00000600000000000000" pitchFamily="50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91385" y="4350256"/>
            <a:ext cx="1121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AFF0"/>
                </a:solidFill>
                <a:latin typeface="Cera Pro Medium" panose="00000600000000000000" pitchFamily="50" charset="0"/>
              </a:rPr>
              <a:t>Travel</a:t>
            </a:r>
            <a:endParaRPr lang="en-GB" sz="1600" b="1" dirty="0">
              <a:solidFill>
                <a:srgbClr val="00AFF0"/>
              </a:solidFill>
              <a:latin typeface="Cera Pro Medium" panose="00000600000000000000" pitchFamily="50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65962" y="1737994"/>
            <a:ext cx="3537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AFF0"/>
                </a:solidFill>
                <a:latin typeface="Cera Pro Medium" panose="00000600000000000000" pitchFamily="50" charset="0"/>
              </a:rPr>
              <a:t>Fashion, Beauty &amp; Well-being</a:t>
            </a:r>
            <a:endParaRPr lang="en-GB" b="1" dirty="0">
              <a:solidFill>
                <a:srgbClr val="00AFF0"/>
              </a:solidFill>
              <a:latin typeface="Cera Pro Medium" panose="00000600000000000000" pitchFamily="50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133332" y="4378133"/>
            <a:ext cx="2136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AFF0"/>
                </a:solidFill>
                <a:latin typeface="Cera Pro Medium" panose="00000600000000000000" pitchFamily="50" charset="0"/>
              </a:rPr>
              <a:t>Home &amp; Tech</a:t>
            </a:r>
            <a:endParaRPr lang="en-GB" b="1" dirty="0">
              <a:solidFill>
                <a:srgbClr val="00AFF0"/>
              </a:solidFill>
              <a:latin typeface="Cera Pro Medium" panose="00000600000000000000" pitchFamily="50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6253775" y="1649586"/>
            <a:ext cx="27541" cy="4681888"/>
          </a:xfrm>
          <a:prstGeom prst="line">
            <a:avLst/>
          </a:prstGeom>
          <a:ln>
            <a:solidFill>
              <a:srgbClr val="00AFF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276032" y="4280122"/>
            <a:ext cx="11327278" cy="5722"/>
          </a:xfrm>
          <a:prstGeom prst="line">
            <a:avLst/>
          </a:prstGeom>
          <a:ln>
            <a:solidFill>
              <a:srgbClr val="00AFF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0310326" y="6596390"/>
            <a:ext cx="2202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prstClr val="white">
                    <a:lumMod val="50000"/>
                  </a:prstClr>
                </a:solidFill>
                <a:latin typeface="Cera Pro" panose="00000500000000000000" pitchFamily="50" charset="0"/>
                <a:cs typeface="DINPro-Light" pitchFamily="34" charset="0"/>
              </a:rPr>
              <a:t>Source: DRG/Radiocentre 2021</a:t>
            </a:r>
          </a:p>
          <a:p>
            <a:endParaRPr lang="en-GB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71" y="2726707"/>
            <a:ext cx="866976" cy="132563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873" y="2887081"/>
            <a:ext cx="729855" cy="114853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885" y="2570509"/>
            <a:ext cx="743591" cy="1481832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128" y="2491875"/>
            <a:ext cx="804199" cy="156046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327" y="2665011"/>
            <a:ext cx="803682" cy="136869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241" y="2664346"/>
            <a:ext cx="728882" cy="136459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113" y="2746913"/>
            <a:ext cx="910981" cy="129619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583" y="4771858"/>
            <a:ext cx="798510" cy="145072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145" y="4802152"/>
            <a:ext cx="981375" cy="141415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5014" y="2438089"/>
            <a:ext cx="554690" cy="1603115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268" y="2337811"/>
            <a:ext cx="1030139" cy="1700643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362" y="2306672"/>
            <a:ext cx="859465" cy="1737216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738" y="2513139"/>
            <a:ext cx="664409" cy="152996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9667" y="5059218"/>
            <a:ext cx="786319" cy="1328818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640" y="4771858"/>
            <a:ext cx="688791" cy="16214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222" y="5059218"/>
            <a:ext cx="627836" cy="132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59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1722" y="345232"/>
            <a:ext cx="1064622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D172C"/>
                </a:solidFill>
                <a:latin typeface="Cera Pro Black" pitchFamily="2" charset="0"/>
              </a:rPr>
              <a:t>Commercial Radio Listeners are 62% more likely to purchase a car in the near future</a:t>
            </a:r>
            <a:endParaRPr lang="en-US" sz="2800" dirty="0">
              <a:solidFill>
                <a:srgbClr val="0D172C"/>
              </a:solidFill>
              <a:latin typeface="Cera Pro Black" pitchFamily="2" charset="0"/>
            </a:endParaRPr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951722" y="1327064"/>
            <a:ext cx="68020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686869"/>
                </a:solidFill>
                <a:latin typeface="Cera Pro" pitchFamily="2" charset="0"/>
              </a:rPr>
              <a:t>% planning to do each following lockdown </a:t>
            </a:r>
            <a:r>
              <a:rPr lang="en-GB" sz="1400" dirty="0" smtClean="0">
                <a:solidFill>
                  <a:srgbClr val="686869"/>
                </a:solidFill>
                <a:latin typeface="Cera Pro" pitchFamily="2" charset="0"/>
              </a:rPr>
              <a:t>relaxation</a:t>
            </a:r>
            <a:endParaRPr lang="en-US" sz="1400" dirty="0">
              <a:solidFill>
                <a:srgbClr val="686869"/>
              </a:solidFill>
              <a:latin typeface="Cera Pro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046195" y="3219061"/>
            <a:ext cx="2099388" cy="2146040"/>
          </a:xfrm>
          <a:prstGeom prst="ellipse">
            <a:avLst/>
          </a:prstGeom>
          <a:solidFill>
            <a:srgbClr val="F069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5225142" y="3219061"/>
            <a:ext cx="2099388" cy="2146040"/>
          </a:xfrm>
          <a:prstGeom prst="ellipse">
            <a:avLst/>
          </a:prstGeom>
          <a:solidFill>
            <a:srgbClr val="F069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9306898" y="3219061"/>
            <a:ext cx="2099388" cy="2146040"/>
          </a:xfrm>
          <a:prstGeom prst="ellipse">
            <a:avLst/>
          </a:prstGeom>
          <a:solidFill>
            <a:srgbClr val="F069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1558381" y="3741574"/>
            <a:ext cx="1112334" cy="1101013"/>
          </a:xfrm>
          <a:prstGeom prst="ellipse">
            <a:avLst/>
          </a:prstGeom>
          <a:solidFill>
            <a:srgbClr val="00A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1621702" y="3980813"/>
            <a:ext cx="103035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prstClr val="black"/>
                </a:solidFill>
                <a:latin typeface="Cera Pro Medium" panose="00000600000000000000" pitchFamily="50" charset="0"/>
              </a:rPr>
              <a:t>Non CRL 6.6%</a:t>
            </a:r>
          </a:p>
          <a:p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819924" y="3184356"/>
            <a:ext cx="255192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1600" b="1" dirty="0">
                <a:solidFill>
                  <a:prstClr val="black"/>
                </a:solidFill>
                <a:latin typeface="Cera Pro Medium" panose="00000600000000000000" pitchFamily="50" charset="0"/>
              </a:rPr>
              <a:t>CRL: 11.7%</a:t>
            </a:r>
          </a:p>
          <a:p>
            <a:pPr lvl="0" algn="ctr">
              <a:defRPr/>
            </a:pPr>
            <a:r>
              <a:rPr lang="en-GB" sz="1600" b="1" dirty="0">
                <a:solidFill>
                  <a:prstClr val="black"/>
                </a:solidFill>
                <a:latin typeface="Cera Pro Medium" panose="00000600000000000000" pitchFamily="50" charset="0"/>
              </a:rPr>
              <a:t>(index 177)</a:t>
            </a:r>
          </a:p>
          <a:p>
            <a:endParaRPr lang="en-GB" sz="1600" b="1" dirty="0">
              <a:latin typeface="Cera Pro Medium" panose="00000600000000000000" pitchFamily="50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18669" y="3741574"/>
            <a:ext cx="1112334" cy="1101013"/>
          </a:xfrm>
          <a:prstGeom prst="ellipse">
            <a:avLst/>
          </a:prstGeom>
          <a:solidFill>
            <a:srgbClr val="00A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9800425" y="3741573"/>
            <a:ext cx="1112334" cy="1101013"/>
          </a:xfrm>
          <a:prstGeom prst="ellipse">
            <a:avLst/>
          </a:prstGeom>
          <a:solidFill>
            <a:srgbClr val="00A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5759660" y="3980813"/>
            <a:ext cx="103035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prstClr val="black"/>
                </a:solidFill>
                <a:latin typeface="Cera Pro Medium" panose="00000600000000000000" pitchFamily="50" charset="0"/>
              </a:rPr>
              <a:t>Non CRL </a:t>
            </a:r>
            <a:r>
              <a:rPr lang="en-GB" sz="1600" dirty="0" smtClean="0">
                <a:solidFill>
                  <a:prstClr val="black"/>
                </a:solidFill>
                <a:latin typeface="Cera Pro Medium" panose="00000600000000000000" pitchFamily="50" charset="0"/>
              </a:rPr>
              <a:t>2.5%</a:t>
            </a:r>
            <a:endParaRPr lang="en-GB" sz="1600" dirty="0">
              <a:solidFill>
                <a:prstClr val="black"/>
              </a:solidFill>
              <a:latin typeface="Cera Pro Medium" panose="00000600000000000000" pitchFamily="50" charset="0"/>
            </a:endParaRPr>
          </a:p>
          <a:p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9845196" y="3980813"/>
            <a:ext cx="103035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prstClr val="black"/>
                </a:solidFill>
                <a:latin typeface="Cera Pro Medium" panose="00000600000000000000" pitchFamily="50" charset="0"/>
              </a:rPr>
              <a:t>Non CRL </a:t>
            </a:r>
            <a:r>
              <a:rPr lang="en-GB" sz="1600" dirty="0" smtClean="0">
                <a:solidFill>
                  <a:prstClr val="black"/>
                </a:solidFill>
                <a:latin typeface="Cera Pro Medium" panose="00000600000000000000" pitchFamily="50" charset="0"/>
              </a:rPr>
              <a:t>3.6%</a:t>
            </a:r>
            <a:endParaRPr lang="en-GB" sz="1600" dirty="0">
              <a:solidFill>
                <a:prstClr val="black"/>
              </a:solidFill>
              <a:latin typeface="Cera Pro Medium" panose="00000600000000000000" pitchFamily="50" charset="0"/>
            </a:endParaRPr>
          </a:p>
          <a:p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5471904" y="3184356"/>
            <a:ext cx="16058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1600" b="1" dirty="0">
                <a:solidFill>
                  <a:prstClr val="black"/>
                </a:solidFill>
                <a:latin typeface="Cera Pro Medium" panose="00000600000000000000" pitchFamily="50" charset="0"/>
              </a:rPr>
              <a:t>CRL: 6.7%</a:t>
            </a:r>
          </a:p>
          <a:p>
            <a:pPr lvl="0" algn="ctr">
              <a:defRPr/>
            </a:pPr>
            <a:r>
              <a:rPr lang="en-GB" sz="1600" b="1" dirty="0">
                <a:solidFill>
                  <a:prstClr val="black"/>
                </a:solidFill>
                <a:latin typeface="Cera Pro Medium" panose="00000600000000000000" pitchFamily="50" charset="0"/>
              </a:rPr>
              <a:t>(index 268)</a:t>
            </a:r>
          </a:p>
          <a:p>
            <a:endParaRPr lang="en-GB" dirty="0"/>
          </a:p>
        </p:txBody>
      </p:sp>
      <p:sp>
        <p:nvSpPr>
          <p:cNvPr id="20" name="Rectangle 19"/>
          <p:cNvSpPr/>
          <p:nvPr/>
        </p:nvSpPr>
        <p:spPr>
          <a:xfrm>
            <a:off x="7324527" y="3160558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en-GB" sz="1600" b="1" dirty="0">
                <a:solidFill>
                  <a:prstClr val="black"/>
                </a:solidFill>
                <a:latin typeface="Cera Pro Medium" panose="00000600000000000000" pitchFamily="50" charset="0"/>
              </a:rPr>
              <a:t>CRL: </a:t>
            </a:r>
            <a:r>
              <a:rPr lang="en-GB" sz="1600" b="1" dirty="0" smtClean="0">
                <a:solidFill>
                  <a:prstClr val="black"/>
                </a:solidFill>
                <a:latin typeface="Cera Pro Medium" panose="00000600000000000000" pitchFamily="50" charset="0"/>
              </a:rPr>
              <a:t>4.7%</a:t>
            </a:r>
            <a:endParaRPr lang="en-GB" sz="1600" b="1" dirty="0">
              <a:solidFill>
                <a:prstClr val="black"/>
              </a:solidFill>
              <a:latin typeface="Cera Pro Medium" panose="00000600000000000000" pitchFamily="50" charset="0"/>
            </a:endParaRPr>
          </a:p>
          <a:p>
            <a:pPr lvl="0" algn="ctr">
              <a:defRPr/>
            </a:pPr>
            <a:r>
              <a:rPr lang="en-GB" sz="1600" b="1" dirty="0">
                <a:solidFill>
                  <a:prstClr val="black"/>
                </a:solidFill>
                <a:latin typeface="Cera Pro Medium" panose="00000600000000000000" pitchFamily="50" charset="0"/>
              </a:rPr>
              <a:t>(index </a:t>
            </a:r>
            <a:r>
              <a:rPr lang="en-GB" sz="1600" b="1" dirty="0" smtClean="0">
                <a:solidFill>
                  <a:prstClr val="black"/>
                </a:solidFill>
                <a:latin typeface="Cera Pro Medium" panose="00000600000000000000" pitchFamily="50" charset="0"/>
              </a:rPr>
              <a:t>181)</a:t>
            </a:r>
            <a:endParaRPr lang="en-GB" sz="1600" b="1" dirty="0">
              <a:solidFill>
                <a:prstClr val="black"/>
              </a:solidFill>
              <a:latin typeface="Cera Pro Medium" panose="00000600000000000000" pitchFamily="50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3219" y="2228530"/>
            <a:ext cx="2927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D172C"/>
                </a:solidFill>
                <a:latin typeface="Cera Pro Medium" panose="00000600000000000000" pitchFamily="50" charset="0"/>
              </a:rPr>
              <a:t>Purchase/lease a petrol/diesel car</a:t>
            </a:r>
          </a:p>
          <a:p>
            <a:endParaRPr lang="en-GB" dirty="0"/>
          </a:p>
        </p:txBody>
      </p:sp>
      <p:sp>
        <p:nvSpPr>
          <p:cNvPr id="22" name="Rectangle 21"/>
          <p:cNvSpPr/>
          <p:nvPr/>
        </p:nvSpPr>
        <p:spPr>
          <a:xfrm>
            <a:off x="4572500" y="2331795"/>
            <a:ext cx="33778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GB" b="1" dirty="0">
                <a:solidFill>
                  <a:prstClr val="black"/>
                </a:solidFill>
                <a:latin typeface="Cera Pro Medium" panose="00000600000000000000" pitchFamily="50" charset="0"/>
              </a:rPr>
              <a:t>Purchase/lease a hybrid car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785441" y="2244354"/>
            <a:ext cx="28125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b="1" dirty="0">
                <a:solidFill>
                  <a:prstClr val="black"/>
                </a:solidFill>
                <a:latin typeface="Cera Pro Medium" panose="00000600000000000000" pitchFamily="50" charset="0"/>
              </a:rPr>
              <a:t>Purchase/lease a fully electric car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191696" y="6517365"/>
            <a:ext cx="2202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prstClr val="white">
                    <a:lumMod val="50000"/>
                  </a:prstClr>
                </a:solidFill>
                <a:latin typeface="Cera Pro" panose="00000500000000000000" pitchFamily="50" charset="0"/>
                <a:cs typeface="DINPro-Light" pitchFamily="34" charset="0"/>
              </a:rPr>
              <a:t>Source: DRG/Radiocentre 2021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435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91282" y="780623"/>
            <a:ext cx="68944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4800" dirty="0">
                <a:solidFill>
                  <a:srgbClr val="0D172C"/>
                </a:solidFill>
                <a:latin typeface="Cera Pro Medium" panose="00000600000000000000" pitchFamily="50" charset="0"/>
              </a:rPr>
              <a:t>2021: the summer of the car journey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-2199" y="2418170"/>
            <a:ext cx="593481" cy="90568"/>
          </a:xfrm>
          <a:prstGeom prst="rect">
            <a:avLst/>
          </a:prstGeom>
          <a:solidFill>
            <a:srgbClr val="0D1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0" y="690055"/>
            <a:ext cx="593481" cy="90568"/>
          </a:xfrm>
          <a:prstGeom prst="rect">
            <a:avLst/>
          </a:prstGeom>
          <a:solidFill>
            <a:srgbClr val="0D1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060" y="1352245"/>
            <a:ext cx="6379703" cy="58772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157" y="3928910"/>
            <a:ext cx="2675807" cy="2465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753" y="112316"/>
            <a:ext cx="3444247" cy="3172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74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7252" y="252923"/>
            <a:ext cx="934402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D172C"/>
                </a:solidFill>
                <a:latin typeface="Cera Pro Black" panose="00000A00000000000000" pitchFamily="50" charset="0"/>
              </a:rPr>
              <a:t>As car journeys set to surge, Commercial Radio delivers access to consumers beyond other media</a:t>
            </a:r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978403" y="3322985"/>
            <a:ext cx="361926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D172C"/>
                </a:solidFill>
                <a:latin typeface="Cera Pro Medium" panose="00000600000000000000" pitchFamily="50" charset="0"/>
              </a:rPr>
              <a:t>13M Commercial </a:t>
            </a:r>
            <a:r>
              <a:rPr lang="en-GB" sz="2800" b="1" dirty="0">
                <a:solidFill>
                  <a:srgbClr val="0D172C"/>
                </a:solidFill>
                <a:latin typeface="Cera Pro Medium" panose="00000600000000000000" pitchFamily="50" charset="0"/>
              </a:rPr>
              <a:t>radio listeners tune in daily in their car</a:t>
            </a:r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0343757" y="6554274"/>
            <a:ext cx="20097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solidFill>
                  <a:schemeClr val="bg2">
                    <a:lumMod val="75000"/>
                  </a:schemeClr>
                </a:solidFill>
                <a:latin typeface="Cera Pro" panose="00000500000000000000" pitchFamily="50" charset="0"/>
              </a:rPr>
              <a:t>Source: IPA Touchpoints</a:t>
            </a:r>
            <a:endParaRPr lang="en-GB" sz="1100" dirty="0">
              <a:solidFill>
                <a:schemeClr val="bg2">
                  <a:lumMod val="75000"/>
                </a:schemeClr>
              </a:solidFill>
              <a:latin typeface="Cera Pro" panose="00000500000000000000" pitchFamily="5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252" y="1513902"/>
            <a:ext cx="5034880" cy="501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95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3212" y="551631"/>
            <a:ext cx="539739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609585">
              <a:spcBef>
                <a:spcPct val="0"/>
              </a:spcBef>
              <a:defRPr/>
            </a:pPr>
            <a:r>
              <a:rPr lang="en-GB" sz="2000" b="1" dirty="0">
                <a:solidFill>
                  <a:srgbClr val="0D172C"/>
                </a:solidFill>
                <a:latin typeface="Cera Pro Medium" panose="00000600000000000000" pitchFamily="50" charset="0"/>
              </a:rPr>
              <a:t>With high optimist around a return to pre-</a:t>
            </a:r>
            <a:r>
              <a:rPr lang="en-GB" sz="2000" b="1" dirty="0" err="1">
                <a:solidFill>
                  <a:srgbClr val="0D172C"/>
                </a:solidFill>
                <a:latin typeface="Cera Pro Medium" panose="00000600000000000000" pitchFamily="50" charset="0"/>
              </a:rPr>
              <a:t>covid</a:t>
            </a:r>
            <a:r>
              <a:rPr lang="en-GB" sz="2000" b="1" dirty="0">
                <a:solidFill>
                  <a:srgbClr val="0D172C"/>
                </a:solidFill>
                <a:latin typeface="Cera Pro Medium" panose="00000600000000000000" pitchFamily="50" charset="0"/>
              </a:rPr>
              <a:t> activities, the car will help consumers with their summer plans</a:t>
            </a:r>
            <a:endParaRPr lang="en-US" sz="2000" b="1" dirty="0">
              <a:solidFill>
                <a:srgbClr val="0D172C"/>
              </a:solidFill>
              <a:latin typeface="Cera Pro Medium" panose="00000600000000000000" pitchFamily="50" charset="0"/>
            </a:endParaRPr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32951" y="6596390"/>
            <a:ext cx="2202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prstClr val="white">
                    <a:lumMod val="50000"/>
                  </a:prstClr>
                </a:solidFill>
                <a:latin typeface="Cera Pro" panose="00000500000000000000" pitchFamily="50" charset="0"/>
                <a:cs typeface="DINPro-Light" pitchFamily="34" charset="0"/>
              </a:rPr>
              <a:t>Source: DRG/Radiocentre 2021</a:t>
            </a:r>
          </a:p>
          <a:p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760875" y="564843"/>
            <a:ext cx="51800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ra Pro Medium" panose="00000600000000000000" pitchFamily="50" charset="0"/>
              </a:rPr>
              <a:t>The signs point towards a summer of enjoying all that the UK has to offer</a:t>
            </a:r>
          </a:p>
        </p:txBody>
      </p:sp>
      <p:sp>
        <p:nvSpPr>
          <p:cNvPr id="10" name="Rectangle 9"/>
          <p:cNvSpPr/>
          <p:nvPr/>
        </p:nvSpPr>
        <p:spPr>
          <a:xfrm rot="5400000">
            <a:off x="4456778" y="3880874"/>
            <a:ext cx="3629013" cy="47214"/>
          </a:xfrm>
          <a:prstGeom prst="rect">
            <a:avLst/>
          </a:prstGeom>
          <a:solidFill>
            <a:srgbClr val="00A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9663086" y="6536233"/>
            <a:ext cx="244650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609585">
              <a:defRPr/>
            </a:pPr>
            <a:r>
              <a:rPr lang="en-GB" sz="900" dirty="0">
                <a:solidFill>
                  <a:prstClr val="white">
                    <a:lumMod val="50000"/>
                  </a:prstClr>
                </a:solidFill>
                <a:latin typeface="Cera Pro" panose="00000500000000000000" pitchFamily="50" charset="0"/>
                <a:cs typeface="DINPro-Light" pitchFamily="34" charset="0"/>
              </a:rPr>
              <a:t>Source: Visit Britain 2021 Tourism Forecast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60"/>
          <a:stretch/>
        </p:blipFill>
        <p:spPr>
          <a:xfrm>
            <a:off x="809023" y="2300902"/>
            <a:ext cx="4402565" cy="320715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203"/>
          <a:stretch/>
        </p:blipFill>
        <p:spPr>
          <a:xfrm>
            <a:off x="6985295" y="2300902"/>
            <a:ext cx="4731208" cy="320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82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106510" y="6556342"/>
            <a:ext cx="2202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prstClr val="white">
                    <a:lumMod val="50000"/>
                  </a:prstClr>
                </a:solidFill>
                <a:latin typeface="Cera Pro" panose="00000500000000000000" pitchFamily="50" charset="0"/>
                <a:cs typeface="DINPro-Light" pitchFamily="34" charset="0"/>
              </a:rPr>
              <a:t>Source: DRG/Radiocentre 2021</a:t>
            </a:r>
          </a:p>
          <a:p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011504" y="171137"/>
            <a:ext cx="9813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609585">
              <a:spcBef>
                <a:spcPct val="0"/>
              </a:spcBef>
              <a:defRPr/>
            </a:pPr>
            <a:r>
              <a:rPr lang="en-GB" sz="2800" b="1" i="1" dirty="0">
                <a:solidFill>
                  <a:srgbClr val="0D172C"/>
                </a:solidFill>
                <a:latin typeface="Cera Pro Black" pitchFamily="2" charset="0"/>
              </a:rPr>
              <a:t>People are planning to take advantage of lockdown </a:t>
            </a:r>
            <a:r>
              <a:rPr lang="en-GB" sz="2800" dirty="0">
                <a:solidFill>
                  <a:srgbClr val="0D172C"/>
                </a:solidFill>
                <a:latin typeface="Cera Pro Black" pitchFamily="2" charset="0"/>
              </a:rPr>
              <a:t>relaxation</a:t>
            </a:r>
            <a:r>
              <a:rPr lang="en-GB" sz="2800" b="1" i="1" dirty="0">
                <a:solidFill>
                  <a:srgbClr val="0D172C"/>
                </a:solidFill>
                <a:latin typeface="Cera Pro Black" pitchFamily="2" charset="0"/>
              </a:rPr>
              <a:t> to see places and people within the country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111" y="1482644"/>
            <a:ext cx="7112473" cy="5073698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1C1800ED-76FA-8749-95BC-DDE9F7E4ED04}"/>
              </a:ext>
            </a:extLst>
          </p:cNvPr>
          <p:cNvSpPr txBox="1">
            <a:spLocks/>
          </p:cNvSpPr>
          <p:nvPr/>
        </p:nvSpPr>
        <p:spPr>
          <a:xfrm>
            <a:off x="1025792" y="1078911"/>
            <a:ext cx="10852432" cy="538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1400" dirty="0" smtClean="0">
                <a:solidFill>
                  <a:srgbClr val="686869"/>
                </a:solidFill>
                <a:latin typeface="Cera Pro" pitchFamily="2" charset="0"/>
              </a:rPr>
              <a:t>Total Sample - %Agree/Strongly </a:t>
            </a:r>
            <a:r>
              <a:rPr lang="en-GB" sz="1400" dirty="0">
                <a:solidFill>
                  <a:srgbClr val="686869"/>
                </a:solidFill>
                <a:latin typeface="Cera Pro" pitchFamily="2" charset="0"/>
              </a:rPr>
              <a:t>Agree (5 point scale)</a:t>
            </a:r>
            <a:endParaRPr lang="en-US" sz="1400" dirty="0">
              <a:solidFill>
                <a:srgbClr val="686869"/>
              </a:solidFill>
              <a:latin typeface="Cera Pr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20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106510" y="6556342"/>
            <a:ext cx="2202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prstClr val="white">
                    <a:lumMod val="50000"/>
                  </a:prstClr>
                </a:solidFill>
                <a:latin typeface="Cera Pro" panose="00000500000000000000" pitchFamily="50" charset="0"/>
                <a:cs typeface="DINPro-Light" pitchFamily="34" charset="0"/>
              </a:rPr>
              <a:t>Source: DRG/Radiocentre 2021</a:t>
            </a:r>
          </a:p>
          <a:p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763186" y="288002"/>
            <a:ext cx="103103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0000"/>
              </a:lnSpc>
              <a:defRPr/>
            </a:pPr>
            <a:r>
              <a:rPr lang="en-GB" sz="2800" b="1" i="1" dirty="0">
                <a:solidFill>
                  <a:srgbClr val="0D172C"/>
                </a:solidFill>
                <a:latin typeface="Cera Pro Black" pitchFamily="2" charset="0"/>
              </a:rPr>
              <a:t>As uncertainty remains around public transport, the car will provide a strong option for travel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09"/>
          <a:stretch/>
        </p:blipFill>
        <p:spPr>
          <a:xfrm>
            <a:off x="2187245" y="1893538"/>
            <a:ext cx="7462208" cy="4167586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1C1800ED-76FA-8749-95BC-DDE9F7E4ED04}"/>
              </a:ext>
            </a:extLst>
          </p:cNvPr>
          <p:cNvSpPr txBox="1">
            <a:spLocks/>
          </p:cNvSpPr>
          <p:nvPr/>
        </p:nvSpPr>
        <p:spPr>
          <a:xfrm>
            <a:off x="763186" y="1213325"/>
            <a:ext cx="10852432" cy="538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1400" dirty="0" smtClean="0">
                <a:solidFill>
                  <a:srgbClr val="686869"/>
                </a:solidFill>
                <a:latin typeface="Cera Pro" pitchFamily="2" charset="0"/>
              </a:rPr>
              <a:t>Total Sample - %Agree/Strongly </a:t>
            </a:r>
            <a:r>
              <a:rPr lang="en-GB" sz="1400" dirty="0">
                <a:solidFill>
                  <a:srgbClr val="686869"/>
                </a:solidFill>
                <a:latin typeface="Cera Pro" pitchFamily="2" charset="0"/>
              </a:rPr>
              <a:t>Agree (5 point scale)</a:t>
            </a:r>
            <a:endParaRPr lang="en-US" sz="1400" dirty="0">
              <a:solidFill>
                <a:srgbClr val="686869"/>
              </a:solidFill>
              <a:latin typeface="Cera Pr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21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1000" y="1829879"/>
            <a:ext cx="4737704" cy="46478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95360" y="241667"/>
            <a:ext cx="106447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609585">
              <a:spcBef>
                <a:spcPct val="0"/>
              </a:spcBef>
              <a:defRPr/>
            </a:pPr>
            <a:r>
              <a:rPr lang="en-GB" sz="2400" b="1" i="1" dirty="0">
                <a:solidFill>
                  <a:srgbClr val="0D172C"/>
                </a:solidFill>
                <a:latin typeface="Cera Pro Black" pitchFamily="2" charset="0"/>
              </a:rPr>
              <a:t>Commercial radio listeners with cars in their households anticipate that regular use will continue, with growth in daily use</a:t>
            </a:r>
            <a:endParaRPr lang="en-US" sz="2400" b="1" i="1" dirty="0">
              <a:solidFill>
                <a:srgbClr val="0D172C"/>
              </a:solidFill>
              <a:latin typeface="Cera Pro Black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76860" y="1444190"/>
            <a:ext cx="43818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0D172C"/>
                </a:solidFill>
                <a:latin typeface="Cera Pro Medium" panose="00000600000000000000" pitchFamily="50" charset="0"/>
              </a:rPr>
              <a:t>Car use – Commercial radio listeners</a:t>
            </a:r>
            <a:endParaRPr lang="en-GB" sz="1600" b="1" dirty="0">
              <a:solidFill>
                <a:srgbClr val="0D172C"/>
              </a:solidFill>
              <a:latin typeface="Cera Pro Medium" panose="00000600000000000000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06510" y="6556342"/>
            <a:ext cx="2202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prstClr val="white">
                    <a:lumMod val="50000"/>
                  </a:prstClr>
                </a:solidFill>
                <a:latin typeface="Cera Pro" panose="00000500000000000000" pitchFamily="50" charset="0"/>
                <a:cs typeface="DINPro-Light" pitchFamily="34" charset="0"/>
              </a:rPr>
              <a:t>Source: DRG/Radiocentre 2021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413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6628" y="456882"/>
            <a:ext cx="9525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D172C"/>
                </a:solidFill>
                <a:latin typeface="Cera Pro Black" pitchFamily="2" charset="0"/>
              </a:rPr>
              <a:t>Since restrictions began in 2020, more than a third of CR listeners have consistently tuned in for longer </a:t>
            </a:r>
            <a:endParaRPr lang="en-US" sz="2800" b="1" dirty="0">
              <a:solidFill>
                <a:srgbClr val="0D172C"/>
              </a:solidFill>
              <a:latin typeface="Cera Pro Black" pitchFamily="2" charset="0"/>
            </a:endParaRPr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266628" y="1447515"/>
            <a:ext cx="8696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D172C"/>
                </a:solidFill>
                <a:latin typeface="Cera Pro" pitchFamily="2" charset="0"/>
              </a:rPr>
              <a:t>% Consuming </a:t>
            </a:r>
            <a:r>
              <a:rPr lang="en-GB" sz="1400" dirty="0" smtClean="0">
                <a:solidFill>
                  <a:srgbClr val="0D172C"/>
                </a:solidFill>
                <a:latin typeface="Cera Pro" pitchFamily="2" charset="0"/>
              </a:rPr>
              <a:t>more radio </a:t>
            </a:r>
            <a:r>
              <a:rPr lang="en-GB" sz="1400" dirty="0">
                <a:solidFill>
                  <a:srgbClr val="0D172C"/>
                </a:solidFill>
                <a:latin typeface="Cera Pro" pitchFamily="2" charset="0"/>
              </a:rPr>
              <a:t>during recent lockdown vs </a:t>
            </a:r>
            <a:r>
              <a:rPr lang="en-GB" sz="1400" dirty="0" smtClean="0">
                <a:solidFill>
                  <a:srgbClr val="0D172C"/>
                </a:solidFill>
                <a:latin typeface="Cera Pro" pitchFamily="2" charset="0"/>
              </a:rPr>
              <a:t>pre-pandemic</a:t>
            </a:r>
            <a:endParaRPr lang="en-GB" sz="1400" dirty="0">
              <a:solidFill>
                <a:srgbClr val="0D172C"/>
              </a:solidFill>
              <a:latin typeface="Cera Pro" pitchFamily="2" charset="0"/>
            </a:endParaRPr>
          </a:p>
          <a:p>
            <a:endParaRPr lang="en-GB" dirty="0">
              <a:latin typeface="Cera Pro" panose="00000500000000000000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5606" y="4930229"/>
            <a:ext cx="4031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0D172C"/>
                </a:solidFill>
                <a:latin typeface="Cera Pro Medium" panose="00000600000000000000" pitchFamily="50" charset="0"/>
              </a:rPr>
              <a:t>Commercial Radio Listeners </a:t>
            </a:r>
            <a:r>
              <a:rPr lang="en-GB" sz="1400" dirty="0" smtClean="0">
                <a:solidFill>
                  <a:srgbClr val="0D172C"/>
                </a:solidFill>
                <a:latin typeface="Cera Pro Medium" panose="00000600000000000000" pitchFamily="50" charset="0"/>
              </a:rPr>
              <a:t>who are </a:t>
            </a:r>
            <a:r>
              <a:rPr lang="en-GB" sz="1400" dirty="0">
                <a:solidFill>
                  <a:srgbClr val="0D172C"/>
                </a:solidFill>
                <a:latin typeface="Cera Pro Medium" panose="00000600000000000000" pitchFamily="50" charset="0"/>
              </a:rPr>
              <a:t>listening more </a:t>
            </a:r>
            <a:r>
              <a:rPr lang="en-GB" sz="1400" dirty="0" smtClean="0">
                <a:solidFill>
                  <a:srgbClr val="0D172C"/>
                </a:solidFill>
                <a:latin typeface="Cera Pro Medium" panose="00000600000000000000" pitchFamily="50" charset="0"/>
              </a:rPr>
              <a:t>are tuning </a:t>
            </a:r>
            <a:r>
              <a:rPr lang="en-GB" sz="1400" dirty="0">
                <a:solidFill>
                  <a:srgbClr val="0D172C"/>
                </a:solidFill>
                <a:latin typeface="Cera Pro Medium" panose="00000600000000000000" pitchFamily="50" charset="0"/>
              </a:rPr>
              <a:t>in </a:t>
            </a:r>
            <a:r>
              <a:rPr lang="en-GB" sz="1400" dirty="0" smtClean="0">
                <a:solidFill>
                  <a:srgbClr val="0D172C"/>
                </a:solidFill>
                <a:latin typeface="Cera Pro Medium" panose="00000600000000000000" pitchFamily="50" charset="0"/>
              </a:rPr>
              <a:t>for an additional:</a:t>
            </a:r>
            <a:endParaRPr lang="en-GB" sz="1400" dirty="0">
              <a:solidFill>
                <a:srgbClr val="0D172C"/>
              </a:solidFill>
              <a:latin typeface="Cera Pro Medium" panose="00000600000000000000" pitchFamily="50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91945" y="5410025"/>
            <a:ext cx="38991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069A5"/>
                </a:solidFill>
                <a:latin typeface="Cera Pro Black" panose="00000A00000000000000" pitchFamily="50" charset="0"/>
              </a:rPr>
              <a:t>1 hour 38 </a:t>
            </a:r>
            <a:r>
              <a:rPr lang="en-GB" sz="2400" b="1" dirty="0" smtClean="0">
                <a:solidFill>
                  <a:srgbClr val="F069A5"/>
                </a:solidFill>
                <a:latin typeface="Cera Pro Black" panose="00000A00000000000000" pitchFamily="50" charset="0"/>
              </a:rPr>
              <a:t>minutes/day</a:t>
            </a:r>
            <a:endParaRPr lang="en-GB" sz="2400" b="1" dirty="0">
              <a:solidFill>
                <a:srgbClr val="F069A5"/>
              </a:solidFill>
              <a:latin typeface="Cera Pro Black" panose="00000A00000000000000" pitchFamily="50" charset="0"/>
            </a:endParaRPr>
          </a:p>
          <a:p>
            <a:pPr algn="ctr"/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8960460" y="2352082"/>
            <a:ext cx="13620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Cera Pro Medium" panose="00000600000000000000" pitchFamily="50" charset="0"/>
              </a:rPr>
              <a:t>April/May 2021</a:t>
            </a:r>
            <a:endParaRPr lang="en-GB" sz="1200" dirty="0">
              <a:latin typeface="Cera Pro Medium" panose="00000600000000000000" pitchFamily="50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801" y="2964396"/>
            <a:ext cx="2218453" cy="20437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227" y="2952045"/>
            <a:ext cx="2229957" cy="205432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78" y="3028183"/>
            <a:ext cx="1919095" cy="190204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45886" y="2488005"/>
            <a:ext cx="17407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prstClr val="black"/>
                </a:solidFill>
                <a:latin typeface="Cera Pro Medium" panose="00000600000000000000" pitchFamily="50" charset="0"/>
              </a:rPr>
              <a:t>April 2020</a:t>
            </a:r>
            <a:endParaRPr lang="en-GB" sz="1200" dirty="0">
              <a:solidFill>
                <a:prstClr val="black"/>
              </a:solidFill>
              <a:latin typeface="Cera Pro Medium" panose="00000600000000000000" pitchFamily="50" charset="0"/>
            </a:endParaRPr>
          </a:p>
          <a:p>
            <a:pPr algn="ctr"/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2956546" y="2477687"/>
            <a:ext cx="17407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1200" dirty="0" smtClean="0">
                <a:solidFill>
                  <a:prstClr val="black"/>
                </a:solidFill>
                <a:latin typeface="Cera Pro Medium" panose="00000600000000000000" pitchFamily="50" charset="0"/>
              </a:rPr>
              <a:t>August 2020</a:t>
            </a:r>
            <a:endParaRPr lang="en-GB" sz="1200" dirty="0">
              <a:solidFill>
                <a:prstClr val="black"/>
              </a:solidFill>
              <a:latin typeface="Cera Pro Medium" panose="00000600000000000000" pitchFamily="50" charset="0"/>
            </a:endParaRPr>
          </a:p>
          <a:p>
            <a:pPr algn="ctr"/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5143437" y="2460403"/>
            <a:ext cx="17407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1200" dirty="0" smtClean="0">
                <a:solidFill>
                  <a:prstClr val="black"/>
                </a:solidFill>
                <a:latin typeface="Cera Pro Medium" panose="00000600000000000000" pitchFamily="50" charset="0"/>
              </a:rPr>
              <a:t>November 2020</a:t>
            </a:r>
            <a:endParaRPr lang="en-GB" sz="1200" dirty="0">
              <a:solidFill>
                <a:prstClr val="black"/>
              </a:solidFill>
              <a:latin typeface="Cera Pro Medium" panose="00000600000000000000" pitchFamily="50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53526" y="3522412"/>
            <a:ext cx="97594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1200" b="1" dirty="0">
                <a:solidFill>
                  <a:prstClr val="black"/>
                </a:solidFill>
                <a:latin typeface="Cera Pro Medium" panose="00000600000000000000" pitchFamily="50" charset="0"/>
              </a:rPr>
              <a:t>CRL: 38%</a:t>
            </a:r>
          </a:p>
          <a:p>
            <a:pPr algn="ctr">
              <a:defRPr/>
            </a:pPr>
            <a:r>
              <a:rPr lang="en-GB" sz="1200" b="1" dirty="0">
                <a:solidFill>
                  <a:prstClr val="black"/>
                </a:solidFill>
                <a:latin typeface="Cera Pro Medium" panose="00000600000000000000" pitchFamily="50" charset="0"/>
              </a:rPr>
              <a:t>Additional 1 hour 49 </a:t>
            </a:r>
            <a:r>
              <a:rPr lang="en-GB" sz="1200" b="1" dirty="0" err="1">
                <a:solidFill>
                  <a:prstClr val="black"/>
                </a:solidFill>
                <a:latin typeface="Cera Pro Medium" panose="00000600000000000000" pitchFamily="50" charset="0"/>
              </a:rPr>
              <a:t>mins</a:t>
            </a:r>
            <a:r>
              <a:rPr lang="en-GB" sz="1200" b="1" dirty="0">
                <a:solidFill>
                  <a:prstClr val="black"/>
                </a:solidFill>
                <a:latin typeface="Cera Pro Medium" panose="00000600000000000000" pitchFamily="50" charset="0"/>
              </a:rPr>
              <a:t>   /day</a:t>
            </a:r>
          </a:p>
          <a:p>
            <a:endParaRPr lang="en-GB" dirty="0">
              <a:latin typeface="Cera Pro" panose="00000500000000000000" pitchFamily="50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05492" y="3518227"/>
            <a:ext cx="101016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1200" b="1" dirty="0">
                <a:solidFill>
                  <a:prstClr val="black"/>
                </a:solidFill>
                <a:latin typeface="Cera Pro Medium" panose="00000600000000000000" pitchFamily="50" charset="0"/>
              </a:rPr>
              <a:t>CRL: 36%</a:t>
            </a:r>
          </a:p>
          <a:p>
            <a:pPr lvl="0" algn="ctr">
              <a:defRPr/>
            </a:pPr>
            <a:r>
              <a:rPr lang="en-GB" sz="1200" b="1" dirty="0">
                <a:solidFill>
                  <a:prstClr val="black"/>
                </a:solidFill>
                <a:latin typeface="Cera Pro Medium" panose="00000600000000000000" pitchFamily="50" charset="0"/>
              </a:rPr>
              <a:t>Additional 1 hour 34 </a:t>
            </a:r>
            <a:r>
              <a:rPr lang="en-GB" sz="1200" b="1" dirty="0" err="1">
                <a:solidFill>
                  <a:prstClr val="black"/>
                </a:solidFill>
                <a:latin typeface="Cera Pro Medium" panose="00000600000000000000" pitchFamily="50" charset="0"/>
              </a:rPr>
              <a:t>mins</a:t>
            </a:r>
            <a:r>
              <a:rPr lang="en-GB" sz="1200" b="1" dirty="0">
                <a:solidFill>
                  <a:prstClr val="black"/>
                </a:solidFill>
                <a:latin typeface="Cera Pro Medium" panose="00000600000000000000" pitchFamily="50" charset="0"/>
              </a:rPr>
              <a:t>/day</a:t>
            </a:r>
          </a:p>
          <a:p>
            <a:endParaRPr lang="en-GB" sz="1400" dirty="0">
              <a:latin typeface="Cera Pro Medium" panose="00000600000000000000" pitchFamily="50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95563" y="3518227"/>
            <a:ext cx="11278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1200" b="1" dirty="0">
                <a:solidFill>
                  <a:prstClr val="black"/>
                </a:solidFill>
                <a:latin typeface="Cera Pro Medium" panose="00000600000000000000" pitchFamily="50" charset="0"/>
              </a:rPr>
              <a:t>CRL: 34%</a:t>
            </a:r>
          </a:p>
          <a:p>
            <a:pPr algn="ctr">
              <a:defRPr/>
            </a:pPr>
            <a:r>
              <a:rPr lang="en-GB" sz="1200" b="1" dirty="0">
                <a:solidFill>
                  <a:prstClr val="black"/>
                </a:solidFill>
                <a:latin typeface="Cera Pro Medium" panose="00000600000000000000" pitchFamily="50" charset="0"/>
              </a:rPr>
              <a:t>Additional </a:t>
            </a:r>
            <a:endParaRPr lang="en-GB" sz="1200" b="1" dirty="0" smtClean="0">
              <a:solidFill>
                <a:prstClr val="black"/>
              </a:solidFill>
              <a:latin typeface="Cera Pro Medium" panose="00000600000000000000" pitchFamily="50" charset="0"/>
            </a:endParaRPr>
          </a:p>
          <a:p>
            <a:pPr algn="ctr">
              <a:defRPr/>
            </a:pPr>
            <a:r>
              <a:rPr lang="en-GB" sz="1200" b="1" dirty="0" smtClean="0">
                <a:solidFill>
                  <a:prstClr val="black"/>
                </a:solidFill>
                <a:latin typeface="Cera Pro Medium" panose="00000600000000000000" pitchFamily="50" charset="0"/>
              </a:rPr>
              <a:t>1 </a:t>
            </a:r>
            <a:r>
              <a:rPr lang="en-GB" sz="1200" b="1" dirty="0">
                <a:solidFill>
                  <a:prstClr val="black"/>
                </a:solidFill>
                <a:latin typeface="Cera Pro Medium" panose="00000600000000000000" pitchFamily="50" charset="0"/>
              </a:rPr>
              <a:t>hour 53 </a:t>
            </a:r>
            <a:r>
              <a:rPr lang="en-GB" sz="1200" b="1" dirty="0" err="1">
                <a:solidFill>
                  <a:prstClr val="black"/>
                </a:solidFill>
                <a:latin typeface="Cera Pro Medium" panose="00000600000000000000" pitchFamily="50" charset="0"/>
              </a:rPr>
              <a:t>mins</a:t>
            </a:r>
            <a:r>
              <a:rPr lang="en-GB" sz="1200" b="1" dirty="0">
                <a:solidFill>
                  <a:prstClr val="black"/>
                </a:solidFill>
                <a:latin typeface="Cera Pro Medium" panose="00000600000000000000" pitchFamily="50" charset="0"/>
              </a:rPr>
              <a:t>   /day</a:t>
            </a:r>
          </a:p>
          <a:p>
            <a:endParaRPr lang="en-GB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121"/>
          <a:stretch/>
        </p:blipFill>
        <p:spPr>
          <a:xfrm>
            <a:off x="8427313" y="2632969"/>
            <a:ext cx="2773166" cy="214823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0191696" y="6517365"/>
            <a:ext cx="2202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prstClr val="white">
                    <a:lumMod val="50000"/>
                  </a:prstClr>
                </a:solidFill>
                <a:latin typeface="Cera Pro" panose="00000500000000000000" pitchFamily="50" charset="0"/>
                <a:cs typeface="DINPro-Light" pitchFamily="34" charset="0"/>
              </a:rPr>
              <a:t>Source: DRG/Radiocentre 2021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1334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5360" y="279375"/>
            <a:ext cx="106447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609585">
              <a:spcBef>
                <a:spcPct val="0"/>
              </a:spcBef>
              <a:defRPr/>
            </a:pPr>
            <a:r>
              <a:rPr lang="en-GB" sz="2400" b="1" i="1" dirty="0">
                <a:solidFill>
                  <a:srgbClr val="0D172C"/>
                </a:solidFill>
                <a:latin typeface="Cera Pro Black" pitchFamily="2" charset="0"/>
              </a:rPr>
              <a:t>Commercial radio listeners with cars in their households anticipate that regular use will continue, with growth in daily use</a:t>
            </a:r>
            <a:endParaRPr lang="en-US" sz="2400" b="1" i="1" dirty="0">
              <a:solidFill>
                <a:srgbClr val="0D172C"/>
              </a:solidFill>
              <a:latin typeface="Cera Pro Black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95360" y="1100945"/>
            <a:ext cx="92015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1400" dirty="0">
                <a:solidFill>
                  <a:srgbClr val="686869"/>
                </a:solidFill>
                <a:latin typeface="Cera Pro" pitchFamily="2" charset="0"/>
              </a:rPr>
              <a:t>% who believe they will use a car more for TRAVEL RELATED activities in the next 3 months vs past 3 months</a:t>
            </a:r>
            <a:endParaRPr lang="en-US" sz="1400" dirty="0">
              <a:solidFill>
                <a:srgbClr val="686869"/>
              </a:solidFill>
              <a:latin typeface="Cera Pro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66766" y="6566321"/>
            <a:ext cx="2202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prstClr val="white">
                    <a:lumMod val="50000"/>
                  </a:prstClr>
                </a:solidFill>
                <a:latin typeface="Cera Pro" panose="00000500000000000000" pitchFamily="50" charset="0"/>
                <a:cs typeface="DINPro-Light" pitchFamily="34" charset="0"/>
              </a:rPr>
              <a:t>Source: DRG/Radiocentre 2021</a:t>
            </a:r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238" y="1442301"/>
            <a:ext cx="4989801" cy="518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90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9179" y="195197"/>
            <a:ext cx="92571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09585">
              <a:spcBef>
                <a:spcPct val="0"/>
              </a:spcBef>
              <a:defRPr/>
            </a:pPr>
            <a:r>
              <a:rPr lang="en-GB" sz="2800" b="1" i="1" dirty="0">
                <a:solidFill>
                  <a:srgbClr val="0D172C"/>
                </a:solidFill>
                <a:latin typeface="Cera Pro Black" pitchFamily="2" charset="0"/>
              </a:rPr>
              <a:t>Commercial radio listeners will continue to drive for dining purposes</a:t>
            </a:r>
            <a:endParaRPr lang="en-US" sz="2800" b="1" i="1" dirty="0">
              <a:solidFill>
                <a:srgbClr val="0D172C"/>
              </a:solidFill>
              <a:latin typeface="Cera Pro Black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867" y="1574337"/>
            <a:ext cx="4955836" cy="478338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29179" y="1207932"/>
            <a:ext cx="83311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1400" dirty="0">
                <a:solidFill>
                  <a:srgbClr val="686869"/>
                </a:solidFill>
                <a:latin typeface="Cera Pro" pitchFamily="2" charset="0"/>
              </a:rPr>
              <a:t>% who believe they will use a car more for </a:t>
            </a:r>
            <a:r>
              <a:rPr lang="en-GB" sz="1400" dirty="0" smtClean="0">
                <a:solidFill>
                  <a:srgbClr val="686869"/>
                </a:solidFill>
                <a:latin typeface="Cera Pro" pitchFamily="2" charset="0"/>
              </a:rPr>
              <a:t>DINING purposes in </a:t>
            </a:r>
            <a:r>
              <a:rPr lang="en-GB" sz="1400" dirty="0">
                <a:solidFill>
                  <a:srgbClr val="686869"/>
                </a:solidFill>
                <a:latin typeface="Cera Pro" pitchFamily="2" charset="0"/>
              </a:rPr>
              <a:t>the next 3 months vs past 3 months</a:t>
            </a:r>
            <a:endParaRPr lang="en-US" sz="1400" dirty="0">
              <a:solidFill>
                <a:srgbClr val="686869"/>
              </a:solidFill>
              <a:latin typeface="Cera Pro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66766" y="6566321"/>
            <a:ext cx="2202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prstClr val="white">
                    <a:lumMod val="50000"/>
                  </a:prstClr>
                </a:solidFill>
                <a:latin typeface="Cera Pro" panose="00000500000000000000" pitchFamily="50" charset="0"/>
                <a:cs typeface="DINPro-Light" pitchFamily="34" charset="0"/>
              </a:rPr>
              <a:t>Source: DRG/Radiocentre 2021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394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13770" y="608589"/>
            <a:ext cx="94236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09585">
              <a:spcBef>
                <a:spcPct val="0"/>
              </a:spcBef>
              <a:defRPr/>
            </a:pPr>
            <a:r>
              <a:rPr lang="en-GB" sz="2800" b="1" i="1" dirty="0">
                <a:solidFill>
                  <a:srgbClr val="0D172C"/>
                </a:solidFill>
                <a:latin typeface="Cera Pro Black" pitchFamily="2" charset="0"/>
              </a:rPr>
              <a:t>34% of Commercial radio listeners will use their cars more for non-grocery retail in the next 3 months</a:t>
            </a:r>
            <a:endParaRPr lang="en-US" sz="2800" b="1" i="1" dirty="0">
              <a:solidFill>
                <a:srgbClr val="0D172C"/>
              </a:solidFill>
              <a:latin typeface="Cera Pro Black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21648" y="2170259"/>
            <a:ext cx="20079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00AFF0"/>
                </a:solidFill>
                <a:latin typeface="Cera Pro Black" panose="00000A00000000000000" pitchFamily="50" charset="0"/>
              </a:rPr>
              <a:t>Non-grocery retail</a:t>
            </a:r>
            <a:endParaRPr lang="en-GB" sz="1400" dirty="0">
              <a:solidFill>
                <a:srgbClr val="00AFF0"/>
              </a:solidFill>
              <a:latin typeface="Cera Pro Black" panose="00000A00000000000000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22786" y="4525722"/>
            <a:ext cx="16025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solidFill>
                  <a:srgbClr val="0D172C"/>
                </a:solidFill>
                <a:latin typeface="Cera Pro Black" panose="00000A00000000000000" pitchFamily="50" charset="0"/>
              </a:rPr>
              <a:t>Non-commercial Radio Listeners </a:t>
            </a:r>
            <a:endParaRPr lang="en-GB" sz="1100" dirty="0">
              <a:solidFill>
                <a:srgbClr val="0D172C"/>
              </a:solidFill>
              <a:latin typeface="Cera Pro Black" panose="00000A00000000000000" pitchFamily="50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05728" y="4525721"/>
            <a:ext cx="16025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solidFill>
                  <a:srgbClr val="00AFF0"/>
                </a:solidFill>
                <a:latin typeface="Cera Pro Black" panose="00000A00000000000000" pitchFamily="50" charset="0"/>
              </a:rPr>
              <a:t>Commercial Radio Listeners </a:t>
            </a:r>
            <a:endParaRPr lang="en-GB" sz="1100" dirty="0">
              <a:solidFill>
                <a:srgbClr val="00AFF0"/>
              </a:solidFill>
              <a:latin typeface="Cera Pro Black" panose="00000A00000000000000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16035" y="5005079"/>
            <a:ext cx="1216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0D172C"/>
                </a:solidFill>
                <a:latin typeface="Cera Pro Black" panose="00000A00000000000000" pitchFamily="50" charset="0"/>
              </a:rPr>
              <a:t>27%</a:t>
            </a:r>
            <a:endParaRPr lang="en-GB" dirty="0">
              <a:solidFill>
                <a:srgbClr val="0D172C"/>
              </a:solidFill>
              <a:latin typeface="Cera Pro Black" panose="00000A00000000000000" pitchFamily="5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98979" y="4994422"/>
            <a:ext cx="1216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00AFF0"/>
                </a:solidFill>
                <a:latin typeface="Cera Pro Black" panose="00000A00000000000000" pitchFamily="50" charset="0"/>
              </a:rPr>
              <a:t>34%</a:t>
            </a:r>
            <a:endParaRPr lang="en-GB" dirty="0">
              <a:solidFill>
                <a:srgbClr val="00AFF0"/>
              </a:solidFill>
              <a:latin typeface="Cera Pro Black" panose="00000A00000000000000" pitchFamily="50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901" y="2478036"/>
            <a:ext cx="2027401" cy="186553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66766" y="6566321"/>
            <a:ext cx="2202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prstClr val="white">
                    <a:lumMod val="50000"/>
                  </a:prstClr>
                </a:solidFill>
                <a:latin typeface="Cera Pro" panose="00000500000000000000" pitchFamily="50" charset="0"/>
                <a:cs typeface="DINPro-Light" pitchFamily="34" charset="0"/>
              </a:rPr>
              <a:t>Source: DRG/Radiocentre 2021</a:t>
            </a:r>
          </a:p>
          <a:p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6298979" y="5287172"/>
            <a:ext cx="1193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00AFF0"/>
                </a:solidFill>
                <a:latin typeface="Cera Pro Black" panose="00000A00000000000000" pitchFamily="50" charset="0"/>
              </a:rPr>
              <a:t>(+26%)</a:t>
            </a:r>
            <a:endParaRPr lang="en-GB" sz="1400" dirty="0">
              <a:solidFill>
                <a:srgbClr val="00AFF0"/>
              </a:solidFill>
              <a:latin typeface="Cera Pro Black" panose="00000A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45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78930" y="898006"/>
            <a:ext cx="68944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4000" dirty="0">
                <a:solidFill>
                  <a:srgbClr val="0D172C"/>
                </a:solidFill>
                <a:latin typeface="Cera Pro Medium" panose="00000600000000000000" pitchFamily="50" charset="0"/>
              </a:rPr>
              <a:t>Using radio to connect with the confident consumer on the road ahead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-15704" y="2954381"/>
            <a:ext cx="593481" cy="90568"/>
          </a:xfrm>
          <a:prstGeom prst="rect">
            <a:avLst/>
          </a:prstGeom>
          <a:solidFill>
            <a:srgbClr val="0D1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0" y="690055"/>
            <a:ext cx="593481" cy="90568"/>
          </a:xfrm>
          <a:prstGeom prst="rect">
            <a:avLst/>
          </a:prstGeom>
          <a:solidFill>
            <a:srgbClr val="0D1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587" y="3474591"/>
            <a:ext cx="3176022" cy="31516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056" y="579076"/>
            <a:ext cx="6815740" cy="627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63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211" y="2071053"/>
            <a:ext cx="7217067" cy="341347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59325" y="362636"/>
            <a:ext cx="115572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en-GB" sz="2800" b="1" i="1" dirty="0">
                <a:solidFill>
                  <a:srgbClr val="0D172C"/>
                </a:solidFill>
                <a:latin typeface="Cera Pro Black" pitchFamily="2" charset="0"/>
              </a:rPr>
              <a:t>More and longer car journeys = greater availability to listen. As restrictions have relaxed, radio listening in-vehicle is increasing…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266766" y="6566321"/>
            <a:ext cx="2202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prstClr val="white">
                    <a:lumMod val="50000"/>
                  </a:prstClr>
                </a:solidFill>
                <a:latin typeface="Cera Pro" panose="00000500000000000000" pitchFamily="50" charset="0"/>
                <a:cs typeface="DINPro-Light" pitchFamily="34" charset="0"/>
              </a:rPr>
              <a:t>Source: DRG/Radiocentre 2021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79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681" y="1807027"/>
            <a:ext cx="8466052" cy="475929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27622" y="306075"/>
            <a:ext cx="94236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09585">
              <a:spcBef>
                <a:spcPct val="0"/>
              </a:spcBef>
              <a:defRPr/>
            </a:pPr>
            <a:r>
              <a:rPr lang="en-GB" sz="2800" b="1" i="1" dirty="0">
                <a:solidFill>
                  <a:srgbClr val="0D172C"/>
                </a:solidFill>
                <a:latin typeface="Cera Pro Black" pitchFamily="2" charset="0"/>
              </a:rPr>
              <a:t>Commercial radio listeners are open to and responsive to radio advertising </a:t>
            </a:r>
            <a:endParaRPr lang="en-US" sz="2800" b="1" i="1" dirty="0">
              <a:solidFill>
                <a:srgbClr val="0D172C"/>
              </a:solidFill>
              <a:latin typeface="Cera Pro Black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66766" y="6566321"/>
            <a:ext cx="2202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prstClr val="white">
                    <a:lumMod val="50000"/>
                  </a:prstClr>
                </a:solidFill>
                <a:latin typeface="Cera Pro" panose="00000500000000000000" pitchFamily="50" charset="0"/>
                <a:cs typeface="DINPro-Light" pitchFamily="34" charset="0"/>
              </a:rPr>
              <a:t>Source: DRG/Radiocentre 2021</a:t>
            </a:r>
          </a:p>
          <a:p>
            <a:endParaRPr lang="en-GB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C1800ED-76FA-8749-95BC-DDE9F7E4ED04}"/>
              </a:ext>
            </a:extLst>
          </p:cNvPr>
          <p:cNvSpPr txBox="1">
            <a:spLocks/>
          </p:cNvSpPr>
          <p:nvPr/>
        </p:nvSpPr>
        <p:spPr>
          <a:xfrm>
            <a:off x="1627622" y="1321720"/>
            <a:ext cx="9394278" cy="684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86869"/>
                </a:solidFill>
                <a:effectLst/>
                <a:uLnTx/>
                <a:uFillTx/>
                <a:latin typeface="Cera Pro" pitchFamily="2" charset="0"/>
              </a:rPr>
              <a:t>Commercial radio </a:t>
            </a:r>
            <a:r>
              <a:rPr lang="en-GB" sz="1400" dirty="0">
                <a:solidFill>
                  <a:srgbClr val="686869"/>
                </a:solidFill>
                <a:latin typeface="Cera Pro" pitchFamily="2" charset="0"/>
              </a:rPr>
              <a:t>listeners - %Agree/disagree with each statement (5 point scale)</a:t>
            </a:r>
            <a:endParaRPr lang="en-US" sz="1400" dirty="0">
              <a:solidFill>
                <a:srgbClr val="686869"/>
              </a:solidFill>
              <a:latin typeface="Cera Pro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86869"/>
              </a:solidFill>
              <a:effectLst/>
              <a:uLnTx/>
              <a:uFillTx/>
              <a:latin typeface="Cera Pr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46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8458" y="186015"/>
            <a:ext cx="4920268" cy="945201"/>
          </a:xfrm>
        </p:spPr>
        <p:txBody>
          <a:bodyPr/>
          <a:lstStyle/>
          <a:p>
            <a:r>
              <a:rPr lang="en-GB" dirty="0" smtClean="0">
                <a:latin typeface="Cera Pro Black" panose="00000A00000000000000" pitchFamily="50" charset="0"/>
              </a:rPr>
              <a:t>Summary</a:t>
            </a:r>
            <a:endParaRPr lang="en-GB" dirty="0">
              <a:latin typeface="Cera Pro Black" panose="00000A00000000000000" pitchFamily="50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448458" y="1055802"/>
            <a:ext cx="4920268" cy="7824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dirty="0">
                <a:solidFill>
                  <a:srgbClr val="00AFF0"/>
                </a:solidFill>
                <a:latin typeface="Cera Pro Medium" panose="00000600000000000000" pitchFamily="50" charset="0"/>
              </a:rPr>
              <a:t>2021 is set to see a Summer of Car journeys and increased spending. Radio advertising will offer more opportunities to connect.</a:t>
            </a:r>
            <a:endParaRPr lang="en-US" sz="1600" dirty="0">
              <a:solidFill>
                <a:srgbClr val="00AFF0"/>
              </a:solidFill>
              <a:latin typeface="Cera Pro Medium" panose="00000600000000000000" pitchFamily="50" charset="0"/>
            </a:endParaRP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448458" y="1913641"/>
            <a:ext cx="4920268" cy="4649935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D172C"/>
                </a:solidFill>
                <a:latin typeface="Cera Pro" panose="00000500000000000000" pitchFamily="50" charset="0"/>
              </a:rPr>
              <a:t>People are eager to get out to spend their money, enjoying days out and holidays in the UK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D172C"/>
                </a:solidFill>
                <a:latin typeface="Cera Pro" panose="00000500000000000000" pitchFamily="50" charset="0"/>
              </a:rPr>
              <a:t>A strong desire remains to support local businesses and shop local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D172C"/>
                </a:solidFill>
                <a:latin typeface="Cera Pro" panose="00000500000000000000" pitchFamily="50" charset="0"/>
              </a:rPr>
              <a:t>With underlying concerns remaining around public transport, the car will provide many with the easiest and safest travel option, whatever their plans.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D172C"/>
                </a:solidFill>
                <a:latin typeface="Cera Pro" panose="00000500000000000000" pitchFamily="50" charset="0"/>
              </a:rPr>
              <a:t>During these frequent car journeys (for a broad range of purposes) the radio will provide a great opportunity for advertisers 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D172C"/>
                </a:solidFill>
                <a:latin typeface="Cera Pro" panose="00000500000000000000" pitchFamily="50" charset="0"/>
              </a:rPr>
              <a:t>Commercial Radio Listeners tune in during car journeys and are receptive. They can be reached at a time when they in a positive </a:t>
            </a:r>
            <a:r>
              <a:rPr lang="en-GB" dirty="0" err="1">
                <a:solidFill>
                  <a:srgbClr val="0D172C"/>
                </a:solidFill>
                <a:latin typeface="Cera Pro" panose="00000500000000000000" pitchFamily="50" charset="0"/>
              </a:rPr>
              <a:t>mindset</a:t>
            </a:r>
            <a:r>
              <a:rPr lang="en-GB" dirty="0">
                <a:solidFill>
                  <a:srgbClr val="0D172C"/>
                </a:solidFill>
                <a:latin typeface="Cera Pro" panose="00000500000000000000" pitchFamily="50" charset="0"/>
              </a:rPr>
              <a:t>, heading out for enjoyable activities.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D172C"/>
                </a:solidFill>
                <a:latin typeface="Cera Pro" panose="00000500000000000000" pitchFamily="50" charset="0"/>
              </a:rPr>
              <a:t>Motoring is on the minds of Commercial Radio Listeners, with many planning to make a car related purchase in the immediate future.</a:t>
            </a:r>
          </a:p>
          <a:p>
            <a:endParaRPr lang="en-GB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49" r="2094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4149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946413" y="1395171"/>
            <a:ext cx="9027766" cy="88602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000" b="1" i="1" kern="1200">
                <a:solidFill>
                  <a:schemeClr val="tx1"/>
                </a:solidFill>
                <a:latin typeface="Cera Pro Black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0" i="0" dirty="0" smtClean="0">
                <a:solidFill>
                  <a:srgbClr val="0D172A"/>
                </a:solidFill>
                <a:latin typeface="Cera Pro" panose="00000500000000000000" pitchFamily="50" charset="0"/>
              </a:rPr>
              <a:t>Total sample: </a:t>
            </a:r>
            <a:r>
              <a:rPr lang="en-GB" sz="2000" i="0" dirty="0" smtClean="0">
                <a:solidFill>
                  <a:srgbClr val="0D172A"/>
                </a:solidFill>
                <a:latin typeface="Cera Pro" panose="00000500000000000000" pitchFamily="50" charset="0"/>
              </a:rPr>
              <a:t>1550 adults (16+ split/matched </a:t>
            </a:r>
            <a:r>
              <a:rPr lang="en-GB" sz="2000" i="0" dirty="0" err="1" smtClean="0">
                <a:solidFill>
                  <a:srgbClr val="0D172A"/>
                </a:solidFill>
                <a:latin typeface="Cera Pro" panose="00000500000000000000" pitchFamily="50" charset="0"/>
              </a:rPr>
              <a:t>nat</a:t>
            </a:r>
            <a:r>
              <a:rPr lang="en-GB" sz="2000" i="0" dirty="0" smtClean="0">
                <a:solidFill>
                  <a:srgbClr val="0D172A"/>
                </a:solidFill>
                <a:latin typeface="Cera Pro" panose="00000500000000000000" pitchFamily="50" charset="0"/>
              </a:rPr>
              <a:t> rep)</a:t>
            </a:r>
            <a:r>
              <a:rPr lang="en-GB" sz="2000" b="0" i="0" dirty="0" smtClean="0">
                <a:solidFill>
                  <a:srgbClr val="0D172A"/>
                </a:solidFill>
                <a:latin typeface="Cera Pro" panose="00000500000000000000" pitchFamily="50" charset="0"/>
              </a:rPr>
              <a:t>,</a:t>
            </a:r>
            <a:r>
              <a:rPr lang="en-GB" sz="2000" i="0" dirty="0" smtClean="0">
                <a:solidFill>
                  <a:srgbClr val="0D172A"/>
                </a:solidFill>
                <a:latin typeface="Cera Pro" panose="00000500000000000000" pitchFamily="50" charset="0"/>
              </a:rPr>
              <a:t> </a:t>
            </a:r>
            <a:endParaRPr kumimoji="0" lang="en-GB" sz="2000" b="0" i="0" strike="noStrike" kern="1200" cap="none" spc="0" normalizeH="0" baseline="0" noProof="0" dirty="0" smtClean="0">
              <a:ln>
                <a:noFill/>
              </a:ln>
              <a:solidFill>
                <a:srgbClr val="0D172A"/>
              </a:solidFill>
              <a:effectLst/>
              <a:uLnTx/>
              <a:uFillTx/>
              <a:latin typeface="Cera Pro" panose="00000500000000000000" pitchFamily="50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946413" y="2261643"/>
            <a:ext cx="2794907" cy="88602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000" b="1" i="1" kern="1200">
                <a:solidFill>
                  <a:schemeClr val="tx1"/>
                </a:solidFill>
                <a:latin typeface="Cera Pro Black" pitchFamily="2" charset="0"/>
                <a:ea typeface="+mj-ea"/>
                <a:cs typeface="+mj-cs"/>
              </a:defRPr>
            </a:lvl1pPr>
          </a:lstStyle>
          <a:p>
            <a:pPr lvl="0" algn="l">
              <a:defRPr/>
            </a:pPr>
            <a:r>
              <a:rPr lang="en-GB" sz="2000" i="0" dirty="0">
                <a:solidFill>
                  <a:srgbClr val="0D172A"/>
                </a:solidFill>
                <a:latin typeface="Cera Pro" panose="00000500000000000000" pitchFamily="50" charset="0"/>
              </a:rPr>
              <a:t>Fieldwork dates</a:t>
            </a:r>
            <a:r>
              <a:rPr lang="en-GB" sz="2000" i="0" dirty="0" smtClean="0">
                <a:solidFill>
                  <a:srgbClr val="0D172A"/>
                </a:solidFill>
                <a:latin typeface="Cera Pro" panose="00000500000000000000" pitchFamily="50" charset="0"/>
              </a:rPr>
              <a:t>: 23rd </a:t>
            </a:r>
            <a:r>
              <a:rPr lang="en-GB" sz="2000" i="0" dirty="0">
                <a:solidFill>
                  <a:srgbClr val="0D172A"/>
                </a:solidFill>
                <a:latin typeface="Cera Pro" panose="00000500000000000000" pitchFamily="50" charset="0"/>
              </a:rPr>
              <a:t>-29th </a:t>
            </a:r>
            <a:r>
              <a:rPr lang="en-GB" sz="2000" i="0" dirty="0" smtClean="0">
                <a:solidFill>
                  <a:srgbClr val="0D172A"/>
                </a:solidFill>
                <a:latin typeface="Cera Pro" panose="00000500000000000000" pitchFamily="50" charset="0"/>
              </a:rPr>
              <a:t>April</a:t>
            </a:r>
            <a:endParaRPr lang="en-GB" sz="2000" i="0" dirty="0">
              <a:solidFill>
                <a:srgbClr val="0D172A"/>
              </a:solidFill>
              <a:latin typeface="Cera Pro" panose="00000500000000000000" pitchFamily="50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38200" y="357090"/>
            <a:ext cx="10515600" cy="126717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000" b="1" i="1" kern="1200">
                <a:solidFill>
                  <a:schemeClr val="tx1"/>
                </a:solidFill>
                <a:latin typeface="Cera Pro Black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3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D172A"/>
                </a:solidFill>
                <a:effectLst/>
                <a:uLnTx/>
                <a:uFillTx/>
                <a:latin typeface="Cera Pro Black" pitchFamily="2" charset="0"/>
                <a:ea typeface="+mj-ea"/>
                <a:cs typeface="+mj-cs"/>
              </a:rPr>
              <a:t>About</a:t>
            </a:r>
            <a:r>
              <a:rPr kumimoji="0" lang="en-GB" sz="37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D172A"/>
                </a:solidFill>
                <a:effectLst/>
                <a:uLnTx/>
                <a:uFillTx/>
                <a:latin typeface="Cera Pro Black" pitchFamily="2" charset="0"/>
                <a:ea typeface="+mj-ea"/>
                <a:cs typeface="+mj-cs"/>
              </a:rPr>
              <a:t> this study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500" b="1" i="1" u="none" strike="noStrike" kern="1200" cap="none" spc="0" normalizeH="0" baseline="0" noProof="0" dirty="0" smtClean="0">
              <a:ln>
                <a:noFill/>
              </a:ln>
              <a:solidFill>
                <a:srgbClr val="0D172A"/>
              </a:solidFill>
              <a:effectLst/>
              <a:uLnTx/>
              <a:uFillTx/>
              <a:latin typeface="Cera Pro Black" pitchFamily="2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D172A"/>
                </a:solidFill>
                <a:effectLst/>
                <a:uLnTx/>
                <a:uFillTx/>
                <a:latin typeface="Cera Pro Black" pitchFamily="2" charset="0"/>
                <a:ea typeface="+mj-ea"/>
                <a:cs typeface="+mj-cs"/>
              </a:rPr>
              <a:t>Conducted by DRG</a:t>
            </a:r>
            <a:endParaRPr kumimoji="0" lang="en-GB" sz="2500" b="1" i="1" u="none" strike="noStrike" kern="1200" cap="none" spc="0" normalizeH="0" baseline="0" noProof="0" dirty="0">
              <a:ln>
                <a:noFill/>
              </a:ln>
              <a:solidFill>
                <a:srgbClr val="0D172A"/>
              </a:solidFill>
              <a:effectLst/>
              <a:uLnTx/>
              <a:uFillTx/>
              <a:latin typeface="Cera Pro Black" pitchFamily="2" charset="0"/>
              <a:ea typeface="+mj-ea"/>
              <a:cs typeface="+mj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60051" y="6550248"/>
            <a:ext cx="3231949" cy="276975"/>
          </a:xfrm>
          <a:prstGeom prst="rect">
            <a:avLst/>
          </a:prstGeom>
          <a:noFill/>
        </p:spPr>
        <p:txBody>
          <a:bodyPr wrap="square" lIns="121896" tIns="60948" rIns="121896" bIns="60948" rtlCol="0">
            <a:spAutoFit/>
          </a:bodyPr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ra Pro" panose="00000500000000000000" pitchFamily="50" charset="0"/>
                <a:cs typeface="DINPro-Light" pitchFamily="34" charset="0"/>
              </a:rPr>
              <a:t>Source: </a:t>
            </a:r>
            <a:r>
              <a:rPr lang="en-GB" sz="1000" dirty="0" smtClean="0">
                <a:solidFill>
                  <a:prstClr val="white">
                    <a:lumMod val="50000"/>
                  </a:prstClr>
                </a:solidFill>
                <a:latin typeface="Cera Pro" panose="00000500000000000000" pitchFamily="50" charset="0"/>
                <a:cs typeface="DINPro-Light" pitchFamily="34" charset="0"/>
              </a:rPr>
              <a:t>DRG/R</a:t>
            </a:r>
            <a:r>
              <a:rPr kumimoji="0" lang="en-GB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ra Pro" panose="00000500000000000000" pitchFamily="50" charset="0"/>
                <a:cs typeface="DINPro-Light" pitchFamily="34" charset="0"/>
              </a:rPr>
              <a:t>adiocentre</a:t>
            </a: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ra Pro" panose="00000500000000000000" pitchFamily="50" charset="0"/>
                <a:cs typeface="DINPro-Light" pitchFamily="34" charset="0"/>
              </a:rPr>
              <a:t> 2021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era Pro" panose="00000500000000000000" pitchFamily="50" charset="0"/>
              <a:cs typeface="DINPro-Ligh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088" y="3614763"/>
            <a:ext cx="6661824" cy="280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890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91282" y="780623"/>
            <a:ext cx="68944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rgbClr val="0D172C"/>
                </a:solidFill>
                <a:latin typeface="Cera Pro Medium" panose="00000600000000000000" pitchFamily="50" charset="0"/>
              </a:rPr>
              <a:t>The return of the confident consumer…</a:t>
            </a:r>
            <a:endParaRPr lang="en-GB" sz="4800" b="1" dirty="0">
              <a:solidFill>
                <a:srgbClr val="0D172C"/>
              </a:solidFill>
              <a:latin typeface="Cera Pro Medium" panose="00000600000000000000" pitchFamily="50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2199" y="2418170"/>
            <a:ext cx="593481" cy="90568"/>
          </a:xfrm>
          <a:prstGeom prst="rect">
            <a:avLst/>
          </a:prstGeom>
          <a:solidFill>
            <a:srgbClr val="0D1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0" y="690055"/>
            <a:ext cx="593481" cy="90568"/>
          </a:xfrm>
          <a:prstGeom prst="rect">
            <a:avLst/>
          </a:prstGeom>
          <a:solidFill>
            <a:srgbClr val="0D1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060" y="1352245"/>
            <a:ext cx="6379703" cy="58772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157" y="3928910"/>
            <a:ext cx="2675807" cy="2465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753" y="112316"/>
            <a:ext cx="3444247" cy="3172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26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C7C12-5DC3-A94A-8544-0EA275A3054A}"/>
              </a:ext>
            </a:extLst>
          </p:cNvPr>
          <p:cNvSpPr txBox="1">
            <a:spLocks/>
          </p:cNvSpPr>
          <p:nvPr/>
        </p:nvSpPr>
        <p:spPr>
          <a:xfrm>
            <a:off x="1305394" y="481599"/>
            <a:ext cx="10396069" cy="81856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609585" rtl="0" eaLnBrk="1" latinLnBrk="0" hangingPunct="1">
              <a:lnSpc>
                <a:spcPts val="4267"/>
              </a:lnSpc>
              <a:spcBef>
                <a:spcPct val="0"/>
              </a:spcBef>
              <a:buNone/>
              <a:defRPr sz="3733" b="0" i="0" kern="1200">
                <a:solidFill>
                  <a:schemeClr val="accent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FS Albert" panose="02000803040000020004" pitchFamily="2" charset="0"/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i="1" dirty="0" smtClean="0">
                <a:solidFill>
                  <a:srgbClr val="0D172C"/>
                </a:solidFill>
                <a:latin typeface="Cera Pro Black" pitchFamily="2" charset="0"/>
              </a:rPr>
              <a:t>Most people have already been/are planning to get vaccinated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0D172C"/>
              </a:solidFill>
              <a:effectLst/>
              <a:uLnTx/>
              <a:uFillTx/>
              <a:latin typeface="Cera Pro Black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1800ED-76FA-8749-95BC-DDE9F7E4ED04}"/>
              </a:ext>
            </a:extLst>
          </p:cNvPr>
          <p:cNvSpPr txBox="1">
            <a:spLocks/>
          </p:cNvSpPr>
          <p:nvPr/>
        </p:nvSpPr>
        <p:spPr>
          <a:xfrm>
            <a:off x="1305394" y="1490926"/>
            <a:ext cx="10730996" cy="481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400" dirty="0" smtClean="0">
                <a:solidFill>
                  <a:srgbClr val="686869"/>
                </a:solidFill>
                <a:latin typeface="Cera Pro" pitchFamily="2" charset="0"/>
              </a:rPr>
              <a:t>Total Sample: % agree/strongly agree with each statement</a:t>
            </a: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rgbClr val="686869"/>
              </a:solidFill>
              <a:effectLst/>
              <a:uLnTx/>
              <a:uFillTx/>
              <a:latin typeface="Cera Pro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60051" y="6581025"/>
            <a:ext cx="3231949" cy="276975"/>
          </a:xfrm>
          <a:prstGeom prst="rect">
            <a:avLst/>
          </a:prstGeom>
          <a:noFill/>
        </p:spPr>
        <p:txBody>
          <a:bodyPr wrap="square" lIns="121896" tIns="60948" rIns="121896" bIns="60948" rtlCol="0">
            <a:spAutoFit/>
          </a:bodyPr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ra Pro" panose="00000500000000000000" pitchFamily="50" charset="0"/>
                <a:cs typeface="DINPro-Light" pitchFamily="34" charset="0"/>
              </a:rPr>
              <a:t>Source: </a:t>
            </a:r>
            <a:r>
              <a:rPr lang="en-GB" sz="1000" dirty="0" smtClean="0">
                <a:solidFill>
                  <a:prstClr val="white">
                    <a:lumMod val="50000"/>
                  </a:prstClr>
                </a:solidFill>
                <a:latin typeface="Cera Pro" panose="00000500000000000000" pitchFamily="50" charset="0"/>
                <a:cs typeface="DINPro-Light" pitchFamily="34" charset="0"/>
              </a:rPr>
              <a:t>DRG/R</a:t>
            </a:r>
            <a:r>
              <a:rPr kumimoji="0" lang="en-GB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ra Pro" panose="00000500000000000000" pitchFamily="50" charset="0"/>
                <a:cs typeface="DINPro-Light" pitchFamily="34" charset="0"/>
              </a:rPr>
              <a:t>adiocentre</a:t>
            </a: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ra Pro" panose="00000500000000000000" pitchFamily="50" charset="0"/>
                <a:cs typeface="DINPro-Light" pitchFamily="34" charset="0"/>
              </a:rPr>
              <a:t> 2021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era Pro" panose="00000500000000000000" pitchFamily="50" charset="0"/>
              <a:cs typeface="DINPro-Light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884" y="2211572"/>
            <a:ext cx="5811167" cy="413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937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60051" y="6550248"/>
            <a:ext cx="3231949" cy="276975"/>
          </a:xfrm>
          <a:prstGeom prst="rect">
            <a:avLst/>
          </a:prstGeom>
          <a:noFill/>
        </p:spPr>
        <p:txBody>
          <a:bodyPr wrap="square" lIns="121896" tIns="60948" rIns="121896" bIns="60948" rtlCol="0">
            <a:spAutoFit/>
          </a:bodyPr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ra Pro" panose="00000500000000000000" pitchFamily="50" charset="0"/>
                <a:cs typeface="DINPro-Light" pitchFamily="34" charset="0"/>
              </a:rPr>
              <a:t>Source: </a:t>
            </a:r>
            <a:r>
              <a:rPr lang="en-GB" sz="1000" dirty="0" smtClean="0">
                <a:solidFill>
                  <a:prstClr val="white">
                    <a:lumMod val="50000"/>
                  </a:prstClr>
                </a:solidFill>
                <a:latin typeface="Cera Pro" panose="00000500000000000000" pitchFamily="50" charset="0"/>
                <a:cs typeface="DINPro-Light" pitchFamily="34" charset="0"/>
              </a:rPr>
              <a:t>DRG/R</a:t>
            </a:r>
            <a:r>
              <a:rPr kumimoji="0" lang="en-GB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ra Pro" panose="00000500000000000000" pitchFamily="50" charset="0"/>
                <a:cs typeface="DINPro-Light" pitchFamily="34" charset="0"/>
              </a:rPr>
              <a:t>adiocentre</a:t>
            </a: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ra Pro" panose="00000500000000000000" pitchFamily="50" charset="0"/>
                <a:cs typeface="DINPro-Light" pitchFamily="34" charset="0"/>
              </a:rPr>
              <a:t> 2021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era Pro" panose="00000500000000000000" pitchFamily="50" charset="0"/>
              <a:cs typeface="DINPro-Light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4BC7C12-5DC3-A94A-8544-0EA275A3054A}"/>
              </a:ext>
            </a:extLst>
          </p:cNvPr>
          <p:cNvSpPr txBox="1">
            <a:spLocks/>
          </p:cNvSpPr>
          <p:nvPr/>
        </p:nvSpPr>
        <p:spPr>
          <a:xfrm>
            <a:off x="819618" y="191114"/>
            <a:ext cx="11586694" cy="640289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609585" rtl="0" eaLnBrk="1" latinLnBrk="0" hangingPunct="1">
              <a:lnSpc>
                <a:spcPts val="4267"/>
              </a:lnSpc>
              <a:spcBef>
                <a:spcPct val="0"/>
              </a:spcBef>
              <a:buNone/>
              <a:defRPr sz="3733" b="0" i="0" kern="1200">
                <a:solidFill>
                  <a:schemeClr val="accent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FS Albert" panose="02000803040000020004" pitchFamily="2" charset="0"/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ts val="426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D172C"/>
                </a:solidFill>
                <a:effectLst/>
                <a:uLnTx/>
                <a:uFillTx/>
                <a:latin typeface="Cera Pro Black" pitchFamily="2" charset="0"/>
              </a:rPr>
              <a:t>Confidence is high that pre-</a:t>
            </a:r>
            <a:r>
              <a:rPr kumimoji="0" lang="en-GB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D172C"/>
                </a:solidFill>
                <a:effectLst/>
                <a:uLnTx/>
                <a:uFillTx/>
                <a:latin typeface="Cera Pro Black" pitchFamily="2" charset="0"/>
              </a:rPr>
              <a:t>covid</a:t>
            </a:r>
            <a:r>
              <a:rPr kumimoji="0" lang="en-GB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D172C"/>
                </a:solidFill>
                <a:effectLst/>
                <a:uLnTx/>
                <a:uFillTx/>
                <a:latin typeface="Cera Pro Black" pitchFamily="2" charset="0"/>
              </a:rPr>
              <a:t> activities</a:t>
            </a:r>
            <a:r>
              <a:rPr kumimoji="0" lang="en-GB" sz="3600" b="1" i="1" u="none" strike="noStrike" kern="1200" cap="none" spc="0" normalizeH="0" noProof="0" dirty="0" smtClean="0">
                <a:ln>
                  <a:noFill/>
                </a:ln>
                <a:solidFill>
                  <a:srgbClr val="0D172C"/>
                </a:solidFill>
                <a:effectLst/>
                <a:uLnTx/>
                <a:uFillTx/>
                <a:latin typeface="Cera Pro Black" pitchFamily="2" charset="0"/>
              </a:rPr>
              <a:t> will resume soon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rgbClr val="0D172C"/>
              </a:solidFill>
              <a:effectLst/>
              <a:uLnTx/>
              <a:uFillTx/>
              <a:latin typeface="Cera Pro Black" pitchFamily="2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C1800ED-76FA-8749-95BC-DDE9F7E4ED04}"/>
              </a:ext>
            </a:extLst>
          </p:cNvPr>
          <p:cNvSpPr txBox="1">
            <a:spLocks/>
          </p:cNvSpPr>
          <p:nvPr/>
        </p:nvSpPr>
        <p:spPr>
          <a:xfrm>
            <a:off x="819618" y="1362979"/>
            <a:ext cx="10730996" cy="708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400" dirty="0" smtClean="0">
                <a:solidFill>
                  <a:srgbClr val="686869"/>
                </a:solidFill>
                <a:latin typeface="Cera Pro" pitchFamily="2" charset="0"/>
              </a:rPr>
              <a:t>Total Sample - % Confidence levels in resuming pre-</a:t>
            </a:r>
            <a:r>
              <a:rPr lang="en-GB" sz="1400" dirty="0" err="1" smtClean="0">
                <a:solidFill>
                  <a:srgbClr val="686869"/>
                </a:solidFill>
                <a:latin typeface="Cera Pro" pitchFamily="2" charset="0"/>
              </a:rPr>
              <a:t>covid</a:t>
            </a:r>
            <a:r>
              <a:rPr lang="en-GB" sz="1400" dirty="0" smtClean="0">
                <a:solidFill>
                  <a:srgbClr val="686869"/>
                </a:solidFill>
                <a:latin typeface="Cera Pro" pitchFamily="2" charset="0"/>
              </a:rPr>
              <a:t> activities as vaccination numbers grow</a:t>
            </a: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rgbClr val="686869"/>
              </a:solidFill>
              <a:effectLst/>
              <a:uLnTx/>
              <a:uFillTx/>
              <a:latin typeface="Cera Pro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9283" y="1672368"/>
            <a:ext cx="5311666" cy="487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82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91282" y="780623"/>
            <a:ext cx="68944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rgbClr val="0D172C"/>
                </a:solidFill>
                <a:latin typeface="Cera Pro Medium" panose="00000600000000000000" pitchFamily="50" charset="0"/>
              </a:rPr>
              <a:t>The spending intentions of the confident consumer</a:t>
            </a:r>
            <a:endParaRPr lang="en-GB" sz="4800" b="1" dirty="0">
              <a:solidFill>
                <a:srgbClr val="0D172C"/>
              </a:solidFill>
              <a:latin typeface="Cera Pro Medium" panose="00000600000000000000" pitchFamily="50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2199" y="3204225"/>
            <a:ext cx="593481" cy="90568"/>
          </a:xfrm>
          <a:prstGeom prst="rect">
            <a:avLst/>
          </a:prstGeom>
          <a:solidFill>
            <a:srgbClr val="0D1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0" y="690055"/>
            <a:ext cx="593481" cy="90568"/>
          </a:xfrm>
          <a:prstGeom prst="rect">
            <a:avLst/>
          </a:prstGeom>
          <a:solidFill>
            <a:srgbClr val="0D1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258" y="-87090"/>
            <a:ext cx="6551231" cy="60352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619" y="3714064"/>
            <a:ext cx="3149390" cy="290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68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8458" y="731241"/>
            <a:ext cx="4920268" cy="945201"/>
          </a:xfrm>
        </p:spPr>
        <p:txBody>
          <a:bodyPr>
            <a:normAutofit fontScale="90000"/>
          </a:bodyPr>
          <a:lstStyle/>
          <a:p>
            <a:r>
              <a:rPr lang="en-GB" sz="3600" dirty="0">
                <a:solidFill>
                  <a:srgbClr val="0D172C"/>
                </a:solidFill>
                <a:latin typeface="Cera Pro Black" pitchFamily="2" charset="0"/>
              </a:rPr>
              <a:t>Spending is likely to return rapidly…</a:t>
            </a:r>
            <a:r>
              <a:rPr lang="en-US" b="1" i="1" dirty="0">
                <a:solidFill>
                  <a:srgbClr val="0D172C"/>
                </a:solidFill>
                <a:latin typeface="Cera Pro Black" pitchFamily="2" charset="0"/>
              </a:rPr>
              <a:t/>
            </a:r>
            <a:br>
              <a:rPr lang="en-US" b="1" i="1" dirty="0">
                <a:solidFill>
                  <a:srgbClr val="0D172C"/>
                </a:solidFill>
                <a:latin typeface="Cera Pro Black" pitchFamily="2" charset="0"/>
              </a:rPr>
            </a:b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448458" y="1824012"/>
            <a:ext cx="4920268" cy="1416730"/>
          </a:xfrm>
        </p:spPr>
        <p:txBody>
          <a:bodyPr/>
          <a:lstStyle/>
          <a:p>
            <a:r>
              <a:rPr lang="en-GB" dirty="0">
                <a:solidFill>
                  <a:srgbClr val="0D172C"/>
                </a:solidFill>
                <a:latin typeface="Cera Pro" panose="00000500000000000000" pitchFamily="50" charset="0"/>
              </a:rPr>
              <a:t>“As restrictions lift, people are expected to return to spending and </a:t>
            </a:r>
            <a:r>
              <a:rPr lang="en-GB" dirty="0" smtClean="0">
                <a:solidFill>
                  <a:srgbClr val="0D172C"/>
                </a:solidFill>
                <a:latin typeface="Cera Pro" panose="00000500000000000000" pitchFamily="50" charset="0"/>
              </a:rPr>
              <a:t>socialising.”</a:t>
            </a:r>
            <a:endParaRPr lang="en-GB" dirty="0">
              <a:solidFill>
                <a:srgbClr val="0D172C"/>
              </a:solidFill>
              <a:latin typeface="Cera Pro" panose="00000500000000000000" pitchFamily="50" charset="0"/>
            </a:endParaRPr>
          </a:p>
          <a:p>
            <a:r>
              <a:rPr lang="en-GB" sz="1600" dirty="0" smtClean="0">
                <a:solidFill>
                  <a:srgbClr val="0D172C"/>
                </a:solidFill>
                <a:latin typeface="Cera Pro Black" panose="00000A00000000000000" pitchFamily="50" charset="0"/>
              </a:rPr>
              <a:t>Andy Haldane</a:t>
            </a:r>
            <a:br>
              <a:rPr lang="en-GB" sz="1600" dirty="0" smtClean="0">
                <a:solidFill>
                  <a:srgbClr val="0D172C"/>
                </a:solidFill>
                <a:latin typeface="Cera Pro Black" panose="00000A00000000000000" pitchFamily="50" charset="0"/>
              </a:rPr>
            </a:br>
            <a:r>
              <a:rPr lang="en-GB" b="1" dirty="0" smtClean="0">
                <a:solidFill>
                  <a:srgbClr val="00AFF0"/>
                </a:solidFill>
                <a:latin typeface="Cera Pro" panose="00000500000000000000" pitchFamily="50" charset="0"/>
              </a:rPr>
              <a:t>Chief </a:t>
            </a:r>
            <a:r>
              <a:rPr lang="en-GB" b="1" dirty="0">
                <a:solidFill>
                  <a:srgbClr val="00AFF0"/>
                </a:solidFill>
                <a:latin typeface="Cera Pro" panose="00000500000000000000" pitchFamily="50" charset="0"/>
              </a:rPr>
              <a:t>Economist at the Bank of England (Feb 2021)</a:t>
            </a:r>
          </a:p>
          <a:p>
            <a:endParaRPr lang="en-GB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6" b="4266"/>
          <a:stretch>
            <a:fillRect/>
          </a:stretch>
        </p:blipFill>
        <p:spPr/>
      </p:pic>
      <p:sp>
        <p:nvSpPr>
          <p:cNvPr id="7" name="Rectangle 6"/>
          <p:cNvSpPr/>
          <p:nvPr/>
        </p:nvSpPr>
        <p:spPr>
          <a:xfrm>
            <a:off x="6986341" y="3641818"/>
            <a:ext cx="3731240" cy="1526609"/>
          </a:xfrm>
          <a:prstGeom prst="rect">
            <a:avLst/>
          </a:prstGeom>
          <a:solidFill>
            <a:srgbClr val="0D1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7085829" y="3794718"/>
            <a:ext cx="4516017" cy="1373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11">
              <a:lnSpc>
                <a:spcPct val="90000"/>
              </a:lnSpc>
              <a:spcBef>
                <a:spcPts val="1001"/>
              </a:spcBef>
              <a:buClr>
                <a:srgbClr val="F069A4"/>
              </a:buClr>
              <a:defRPr/>
            </a:pPr>
            <a:r>
              <a:rPr lang="en-GB" b="1" u="sng" dirty="0">
                <a:solidFill>
                  <a:schemeClr val="bg1"/>
                </a:solidFill>
                <a:latin typeface="Cera Pro Medium" pitchFamily="2" charset="0"/>
              </a:rPr>
              <a:t>Two Reasons:</a:t>
            </a:r>
          </a:p>
          <a:p>
            <a:pPr lvl="0" defTabSz="914411">
              <a:lnSpc>
                <a:spcPct val="90000"/>
              </a:lnSpc>
              <a:spcBef>
                <a:spcPts val="1001"/>
              </a:spcBef>
              <a:buClr>
                <a:srgbClr val="F069A4"/>
              </a:buClr>
              <a:defRPr/>
            </a:pPr>
            <a:r>
              <a:rPr lang="en-GB" dirty="0">
                <a:solidFill>
                  <a:schemeClr val="bg1"/>
                </a:solidFill>
                <a:latin typeface="Cera Pro Medium" pitchFamily="2" charset="0"/>
              </a:rPr>
              <a:t>1. Household </a:t>
            </a:r>
            <a:r>
              <a:rPr lang="en-GB" dirty="0" smtClean="0">
                <a:solidFill>
                  <a:schemeClr val="bg1"/>
                </a:solidFill>
                <a:latin typeface="Cera Pro Medium" pitchFamily="2" charset="0"/>
              </a:rPr>
              <a:t>finances</a:t>
            </a:r>
            <a:endParaRPr lang="en-GB" dirty="0">
              <a:solidFill>
                <a:schemeClr val="bg1"/>
              </a:solidFill>
              <a:latin typeface="Cera Pro Medium" pitchFamily="2" charset="0"/>
            </a:endParaRPr>
          </a:p>
          <a:p>
            <a:pPr lvl="0" defTabSz="914411">
              <a:lnSpc>
                <a:spcPct val="90000"/>
              </a:lnSpc>
              <a:spcBef>
                <a:spcPts val="1001"/>
              </a:spcBef>
              <a:buClr>
                <a:srgbClr val="F069A4"/>
              </a:buClr>
              <a:defRPr/>
            </a:pPr>
            <a:r>
              <a:rPr lang="en-GB" dirty="0">
                <a:solidFill>
                  <a:schemeClr val="bg1"/>
                </a:solidFill>
                <a:latin typeface="Cera Pro Medium" pitchFamily="2" charset="0"/>
              </a:rPr>
              <a:t>2. Household psychology</a:t>
            </a:r>
            <a:endParaRPr lang="en-GB" sz="1200" dirty="0">
              <a:solidFill>
                <a:schemeClr val="bg1"/>
              </a:solidFill>
              <a:latin typeface="Cera Pro Medium" pitchFamily="2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705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44825" y="388042"/>
            <a:ext cx="1031032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i="1" dirty="0">
                <a:solidFill>
                  <a:srgbClr val="0D172C"/>
                </a:solidFill>
                <a:latin typeface="Cera Pro Black" pitchFamily="2" charset="0"/>
              </a:rPr>
              <a:t>Many have saved money during the pandemic</a:t>
            </a:r>
            <a:endParaRPr lang="en-US" sz="2800" b="1" i="1" dirty="0">
              <a:solidFill>
                <a:srgbClr val="0D172C"/>
              </a:solidFill>
              <a:latin typeface="Cera Pro Black" pitchFamily="2" charset="0"/>
            </a:endParaRPr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9989976" y="6477133"/>
            <a:ext cx="2202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prstClr val="white">
                    <a:lumMod val="50000"/>
                  </a:prstClr>
                </a:solidFill>
                <a:latin typeface="Cera Pro" panose="00000500000000000000" pitchFamily="50" charset="0"/>
                <a:cs typeface="DINPro-Light" pitchFamily="34" charset="0"/>
              </a:rPr>
              <a:t>Source: DRG/Radiocentre 2021</a:t>
            </a:r>
          </a:p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109" y="1416001"/>
            <a:ext cx="4460330" cy="5180077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1C1800ED-76FA-8749-95BC-DDE9F7E4ED04}"/>
              </a:ext>
            </a:extLst>
          </p:cNvPr>
          <p:cNvSpPr txBox="1">
            <a:spLocks/>
          </p:cNvSpPr>
          <p:nvPr/>
        </p:nvSpPr>
        <p:spPr>
          <a:xfrm>
            <a:off x="1744825" y="876140"/>
            <a:ext cx="10730996" cy="3121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86869"/>
                </a:solidFill>
                <a:effectLst/>
                <a:uLnTx/>
                <a:uFillTx/>
                <a:latin typeface="Cera Pro" pitchFamily="2" charset="0"/>
                <a:ea typeface="+mn-ea"/>
                <a:cs typeface="+mn-cs"/>
              </a:rPr>
              <a:t>Total Sample - % agree/strongly agree with each statement</a:t>
            </a:r>
          </a:p>
        </p:txBody>
      </p:sp>
    </p:spTree>
    <p:extLst>
      <p:ext uri="{BB962C8B-B14F-4D97-AF65-F5344CB8AC3E}">
        <p14:creationId xmlns:p14="http://schemas.microsoft.com/office/powerpoint/2010/main" val="49306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ue backgrounds">
  <a:themeElements>
    <a:clrScheme name="Radiocentre">
      <a:dk1>
        <a:srgbClr val="0D172A"/>
      </a:dk1>
      <a:lt1>
        <a:srgbClr val="FFFFFF"/>
      </a:lt1>
      <a:dk2>
        <a:srgbClr val="000000"/>
      </a:dk2>
      <a:lt2>
        <a:srgbClr val="FFFFFF"/>
      </a:lt2>
      <a:accent1>
        <a:srgbClr val="F069A4"/>
      </a:accent1>
      <a:accent2>
        <a:srgbClr val="00ACF1"/>
      </a:accent2>
      <a:accent3>
        <a:srgbClr val="686869"/>
      </a:accent3>
      <a:accent4>
        <a:srgbClr val="D9EBF0"/>
      </a:accent4>
      <a:accent5>
        <a:srgbClr val="5B9BD5"/>
      </a:accent5>
      <a:accent6>
        <a:srgbClr val="D9EBF0"/>
      </a:accent6>
      <a:hlink>
        <a:srgbClr val="D9EBF0"/>
      </a:hlink>
      <a:folHlink>
        <a:srgbClr val="D9E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adiocentre PP May19.pptx" id="{DFBCDCE9-209C-4D90-B253-A731C53D9DE5}" vid="{22452B36-CA7C-4E01-9425-E2A16F13E525}"/>
    </a:ext>
  </a:extLst>
</a:theme>
</file>

<file path=ppt/theme/theme3.xml><?xml version="1.0" encoding="utf-8"?>
<a:theme xmlns:a="http://schemas.openxmlformats.org/drawingml/2006/main" name="3_White Backgrounds">
  <a:themeElements>
    <a:clrScheme name="Radiocentre">
      <a:dk1>
        <a:srgbClr val="0D172A"/>
      </a:dk1>
      <a:lt1>
        <a:srgbClr val="FFFFFF"/>
      </a:lt1>
      <a:dk2>
        <a:srgbClr val="000000"/>
      </a:dk2>
      <a:lt2>
        <a:srgbClr val="FFFFFF"/>
      </a:lt2>
      <a:accent1>
        <a:srgbClr val="F069A4"/>
      </a:accent1>
      <a:accent2>
        <a:srgbClr val="00ACF1"/>
      </a:accent2>
      <a:accent3>
        <a:srgbClr val="686869"/>
      </a:accent3>
      <a:accent4>
        <a:srgbClr val="D9EBF0"/>
      </a:accent4>
      <a:accent5>
        <a:srgbClr val="5B9BD5"/>
      </a:accent5>
      <a:accent6>
        <a:srgbClr val="D9EBF0"/>
      </a:accent6>
      <a:hlink>
        <a:srgbClr val="D9EBF0"/>
      </a:hlink>
      <a:folHlink>
        <a:srgbClr val="D9E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992</TotalTime>
  <Words>980</Words>
  <Application>Microsoft Office PowerPoint</Application>
  <PresentationFormat>Widescreen</PresentationFormat>
  <Paragraphs>137</Paragraphs>
  <Slides>26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9" baseType="lpstr">
      <vt:lpstr>Arial</vt:lpstr>
      <vt:lpstr>Calibri</vt:lpstr>
      <vt:lpstr>Calibri Light</vt:lpstr>
      <vt:lpstr>Cera Pro</vt:lpstr>
      <vt:lpstr>Cera Pro Black</vt:lpstr>
      <vt:lpstr>Cera Pro Medium</vt:lpstr>
      <vt:lpstr>DINPro-Light</vt:lpstr>
      <vt:lpstr>FS Albert</vt:lpstr>
      <vt:lpstr>Roboto Condensed</vt:lpstr>
      <vt:lpstr>Times New Roman</vt:lpstr>
      <vt:lpstr>Office Theme</vt:lpstr>
      <vt:lpstr>Blue backgrounds</vt:lpstr>
      <vt:lpstr>3_White Backgrounds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Spending is likely to return rapidly…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</vt:vector>
  </TitlesOfParts>
  <Company>Radiocentre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Jade Atkinson</dc:creator>
  <cp:lastModifiedBy>Jade Atkinson</cp:lastModifiedBy>
  <cp:revision>53</cp:revision>
  <dcterms:created xsi:type="dcterms:W3CDTF">2021-06-09T10:14:40Z</dcterms:created>
  <dcterms:modified xsi:type="dcterms:W3CDTF">2021-06-24T08:26:50Z</dcterms:modified>
</cp:coreProperties>
</file>