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Lst>
  <p:notesMasterIdLst>
    <p:notesMasterId r:id="rId28"/>
  </p:notesMasterIdLst>
  <p:sldIdLst>
    <p:sldId id="279" r:id="rId4"/>
    <p:sldId id="285" r:id="rId5"/>
    <p:sldId id="286" r:id="rId6"/>
    <p:sldId id="258" r:id="rId7"/>
    <p:sldId id="259" r:id="rId8"/>
    <p:sldId id="277" r:id="rId9"/>
    <p:sldId id="261" r:id="rId10"/>
    <p:sldId id="287" r:id="rId11"/>
    <p:sldId id="263" r:id="rId12"/>
    <p:sldId id="264" r:id="rId13"/>
    <p:sldId id="265" r:id="rId14"/>
    <p:sldId id="266" r:id="rId15"/>
    <p:sldId id="267" r:id="rId16"/>
    <p:sldId id="268" r:id="rId17"/>
    <p:sldId id="288" r:id="rId18"/>
    <p:sldId id="270" r:id="rId19"/>
    <p:sldId id="271" r:id="rId20"/>
    <p:sldId id="272" r:id="rId21"/>
    <p:sldId id="273" r:id="rId22"/>
    <p:sldId id="274" r:id="rId23"/>
    <p:sldId id="275" r:id="rId24"/>
    <p:sldId id="289" r:id="rId25"/>
    <p:sldId id="290"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arber" initials="MB" lastIdx="1" clrIdx="0">
    <p:extLst>
      <p:ext uri="{19B8F6BF-5375-455C-9EA6-DF929625EA0E}">
        <p15:presenceInfo xmlns:p15="http://schemas.microsoft.com/office/powerpoint/2012/main" userId="S-1-5-21-3097714215-3540491731-3791538368-1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E2DF"/>
    <a:srgbClr val="F1AFCD"/>
    <a:srgbClr val="59C0BB"/>
    <a:srgbClr val="EF69A4"/>
    <a:srgbClr val="0D172B"/>
    <a:srgbClr val="902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5922" autoAdjust="0"/>
  </p:normalViewPr>
  <p:slideViewPr>
    <p:cSldViewPr snapToGrid="0">
      <p:cViewPr>
        <p:scale>
          <a:sx n="78" d="100"/>
          <a:sy n="78" d="100"/>
        </p:scale>
        <p:origin x="56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DB8E1-D01A-4CC0-9C1C-930E3360A50E}" type="datetimeFigureOut">
              <a:rPr lang="en-GB" smtClean="0"/>
              <a:t>12/06/2020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C8F41-B2AD-4A34-A20E-5BE3B3E11099}" type="slidenum">
              <a:rPr lang="en-GB" smtClean="0"/>
              <a:t>‹#›</a:t>
            </a:fld>
            <a:endParaRPr lang="en-GB"/>
          </a:p>
        </p:txBody>
      </p:sp>
    </p:spTree>
    <p:extLst>
      <p:ext uri="{BB962C8B-B14F-4D97-AF65-F5344CB8AC3E}">
        <p14:creationId xmlns:p14="http://schemas.microsoft.com/office/powerpoint/2010/main" val="339162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a:t>
            </a:fld>
            <a:endParaRPr lang="en-GB"/>
          </a:p>
        </p:txBody>
      </p:sp>
    </p:spTree>
    <p:extLst>
      <p:ext uri="{BB962C8B-B14F-4D97-AF65-F5344CB8AC3E}">
        <p14:creationId xmlns:p14="http://schemas.microsoft.com/office/powerpoint/2010/main" val="190280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non-essential travel discouraged, all groups intend to spend more money travelling within the UK.</a:t>
            </a:r>
          </a:p>
          <a:p>
            <a:endParaRPr lang="en-US" dirty="0" smtClean="0"/>
          </a:p>
          <a:p>
            <a:r>
              <a:rPr lang="en-US" dirty="0" smtClean="0"/>
              <a:t>The uplifts in international travel for Key Workers again reflects their relative confidence in living with COVID</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14</a:t>
            </a:fld>
            <a:endParaRPr lang="en-GB"/>
          </a:p>
        </p:txBody>
      </p:sp>
    </p:spTree>
    <p:extLst>
      <p:ext uri="{BB962C8B-B14F-4D97-AF65-F5344CB8AC3E}">
        <p14:creationId xmlns:p14="http://schemas.microsoft.com/office/powerpoint/2010/main" val="285285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longer-term spending intentions are less extravagant.</a:t>
            </a:r>
          </a:p>
          <a:p>
            <a:endParaRPr lang="en-US" dirty="0" smtClean="0"/>
          </a:p>
          <a:p>
            <a:r>
              <a:rPr lang="en-US" dirty="0" smtClean="0"/>
              <a:t>The trend towards more practical, home-</a:t>
            </a:r>
            <a:r>
              <a:rPr lang="en-US" dirty="0" err="1" smtClean="0"/>
              <a:t>centred</a:t>
            </a:r>
            <a:r>
              <a:rPr lang="en-US" dirty="0" smtClean="0"/>
              <a:t> lives is reflected in spending intentions relating to DIY/gardening, groceries, and domestic travel. </a:t>
            </a:r>
          </a:p>
          <a:p>
            <a:endParaRPr lang="en-US" dirty="0" smtClean="0"/>
          </a:p>
          <a:p>
            <a:r>
              <a:rPr lang="en-US" dirty="0" smtClean="0"/>
              <a:t>This is further supported by a corollary reduction in spend for international travel and gambling.</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16</a:t>
            </a:fld>
            <a:endParaRPr lang="en-GB"/>
          </a:p>
        </p:txBody>
      </p:sp>
    </p:spTree>
    <p:extLst>
      <p:ext uri="{BB962C8B-B14F-4D97-AF65-F5344CB8AC3E}">
        <p14:creationId xmlns:p14="http://schemas.microsoft.com/office/powerpoint/2010/main" val="145751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there is less distinction between the different audiences in terms of predicted spend</a:t>
            </a:r>
          </a:p>
          <a:p>
            <a:endParaRPr lang="en-US" dirty="0" smtClean="0"/>
          </a:p>
          <a:p>
            <a:r>
              <a:rPr lang="en-US" dirty="0" smtClean="0"/>
              <a:t>Overall increases are lower, perhaps reflecting greater uncertainty about how things will e in the longer term</a:t>
            </a:r>
          </a:p>
          <a:p>
            <a:endParaRPr lang="en-US" dirty="0" smtClean="0"/>
          </a:p>
          <a:p>
            <a:r>
              <a:rPr lang="en-US" dirty="0" smtClean="0"/>
              <a:t> Those Newly WFH are likely to increase spend most except for social mixing purchases</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17</a:t>
            </a:fld>
            <a:endParaRPr lang="en-GB"/>
          </a:p>
        </p:txBody>
      </p:sp>
    </p:spTree>
    <p:extLst>
      <p:ext uri="{BB962C8B-B14F-4D97-AF65-F5344CB8AC3E}">
        <p14:creationId xmlns:p14="http://schemas.microsoft.com/office/powerpoint/2010/main" val="1072320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restaurants can expect to see spend returning to the sector, with Newly WFH expect to increase spend on social mixing categories as the threat from COVID decreases.  Key workers also predict increased spend on eating out and other social past-times.</a:t>
            </a:r>
          </a:p>
          <a:p>
            <a:endParaRPr lang="en-US" dirty="0" smtClean="0"/>
          </a:p>
          <a:p>
            <a:r>
              <a:rPr lang="en-US" dirty="0" smtClean="0"/>
              <a:t>Perhaps predicting greater pressure on their finances, those Newly at home (not working) are less likely to predict big spending increases in these areas.</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19</a:t>
            </a:fld>
            <a:endParaRPr lang="en-GB"/>
          </a:p>
        </p:txBody>
      </p:sp>
    </p:spTree>
    <p:extLst>
      <p:ext uri="{BB962C8B-B14F-4D97-AF65-F5344CB8AC3E}">
        <p14:creationId xmlns:p14="http://schemas.microsoft.com/office/powerpoint/2010/main" val="233561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groups will continue to spend on domestic travel due to its lower risk and affordability.</a:t>
            </a:r>
          </a:p>
          <a:p>
            <a:endParaRPr lang="en-US" dirty="0" smtClean="0"/>
          </a:p>
          <a:p>
            <a:r>
              <a:rPr lang="en-US" dirty="0" smtClean="0"/>
              <a:t>The future looks more uncertain for international travel with the net decrease in spend among the Newly at home (not working) likely to offset any modest increases among the other groups.</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20</a:t>
            </a:fld>
            <a:endParaRPr lang="en-GB"/>
          </a:p>
        </p:txBody>
      </p:sp>
    </p:spTree>
    <p:extLst>
      <p:ext uri="{BB962C8B-B14F-4D97-AF65-F5344CB8AC3E}">
        <p14:creationId xmlns:p14="http://schemas.microsoft.com/office/powerpoint/2010/main" val="404076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saw in the Radiocentre study Staying Connected During the COVID-19 Crisis, the Newly WFH group have increased their radio listening the most during lockdown. This additional exposure seems to have made them even more receptive to and influenced by radio advertising than the other groups. </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21</a:t>
            </a:fld>
            <a:endParaRPr lang="en-GB"/>
          </a:p>
        </p:txBody>
      </p:sp>
    </p:spTree>
    <p:extLst>
      <p:ext uri="{BB962C8B-B14F-4D97-AF65-F5344CB8AC3E}">
        <p14:creationId xmlns:p14="http://schemas.microsoft.com/office/powerpoint/2010/main" val="79330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24</a:t>
            </a:fld>
            <a:endParaRPr lang="en-GB"/>
          </a:p>
        </p:txBody>
      </p:sp>
    </p:spTree>
    <p:extLst>
      <p:ext uri="{BB962C8B-B14F-4D97-AF65-F5344CB8AC3E}">
        <p14:creationId xmlns:p14="http://schemas.microsoft.com/office/powerpoint/2010/main" val="219266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Radiocentre’s study Staying Connected During the COVID-19 Crisis showed that 38% of commercial radio listeners have increased their listening during lockdown. This uplift was driven largely by those newly WFH or newly at home (not working), but we saw uplifts among key workers too</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4</a:t>
            </a:fld>
            <a:endParaRPr lang="en-GB"/>
          </a:p>
        </p:txBody>
      </p:sp>
    </p:spTree>
    <p:extLst>
      <p:ext uri="{BB962C8B-B14F-4D97-AF65-F5344CB8AC3E}">
        <p14:creationId xmlns:p14="http://schemas.microsoft.com/office/powerpoint/2010/main" val="7341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Radiocentre’s study Staying Connected During the COVID-19 Crisis showed that radio has an emotional role to play in people’s lives, keeping them connected even in isolation. It also serves as a trusted source of information.</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5</a:t>
            </a:fld>
            <a:endParaRPr lang="en-GB"/>
          </a:p>
        </p:txBody>
      </p:sp>
    </p:spTree>
    <p:extLst>
      <p:ext uri="{BB962C8B-B14F-4D97-AF65-F5344CB8AC3E}">
        <p14:creationId xmlns:p14="http://schemas.microsoft.com/office/powerpoint/2010/main" val="182356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Optimism dominates emotions but this is offset by stress and concern, especially among those not working perhaps accentuated by financial problems. </a:t>
            </a:r>
          </a:p>
          <a:p>
            <a:endParaRPr lang="en-US" dirty="0" smtClean="0"/>
          </a:p>
          <a:p>
            <a:r>
              <a:rPr lang="en-US" dirty="0" smtClean="0"/>
              <a:t>Key workers also score highly for frustration, perhaps relating to the nature of their work increasing their exposure to the virus. </a:t>
            </a:r>
          </a:p>
          <a:p>
            <a:endParaRPr lang="en-US" dirty="0" smtClean="0"/>
          </a:p>
          <a:p>
            <a:r>
              <a:rPr lang="en-US" dirty="0" smtClean="0"/>
              <a:t>These mixed emotions are exerting influence on how people plan to spend money upon relaxation of lockdown.</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7</a:t>
            </a:fld>
            <a:endParaRPr lang="en-GB"/>
          </a:p>
        </p:txBody>
      </p:sp>
    </p:spTree>
    <p:extLst>
      <p:ext uri="{BB962C8B-B14F-4D97-AF65-F5344CB8AC3E}">
        <p14:creationId xmlns:p14="http://schemas.microsoft.com/office/powerpoint/2010/main" val="308581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activities and travel top the list of things people are looking forward to spending money on – the activities that have been most impacted by the lockdown.</a:t>
            </a:r>
          </a:p>
          <a:p>
            <a:endParaRPr lang="en-US" dirty="0" smtClean="0"/>
          </a:p>
          <a:p>
            <a:r>
              <a:rPr lang="en-US" dirty="0" smtClean="0"/>
              <a:t>(Beauty treatments include hairdressing, manicures and spas. Indoor entertainment events include gigs, theatre and cinema. Exercise includes gyms, climbing </a:t>
            </a:r>
            <a:r>
              <a:rPr lang="en-US" dirty="0" err="1" smtClean="0"/>
              <a:t>centres</a:t>
            </a:r>
            <a:r>
              <a:rPr lang="en-US" dirty="0" smtClean="0"/>
              <a:t>, swimming baths. Outdoor entertainment </a:t>
            </a:r>
            <a:r>
              <a:rPr lang="en-US" dirty="0" err="1" smtClean="0"/>
              <a:t>inludes</a:t>
            </a:r>
            <a:r>
              <a:rPr lang="en-US" dirty="0" smtClean="0"/>
              <a:t> festivals, theme parks. Indoor activities include bowling, arcades and soft play. </a:t>
            </a:r>
            <a:r>
              <a:rPr lang="en-US" dirty="0" err="1" smtClean="0"/>
              <a:t>Gamblign</a:t>
            </a:r>
            <a:r>
              <a:rPr lang="en-US" dirty="0" smtClean="0"/>
              <a:t> includes bingo, casinos, betting shops.)</a:t>
            </a:r>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9</a:t>
            </a:fld>
            <a:endParaRPr lang="en-GB"/>
          </a:p>
        </p:txBody>
      </p:sp>
    </p:spTree>
    <p:extLst>
      <p:ext uri="{BB962C8B-B14F-4D97-AF65-F5344CB8AC3E}">
        <p14:creationId xmlns:p14="http://schemas.microsoft.com/office/powerpoint/2010/main" val="89574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intend to increase their spend (versus pre-lockdown) across most categories. </a:t>
            </a:r>
          </a:p>
          <a:p>
            <a:endParaRPr lang="en-US" dirty="0" smtClean="0"/>
          </a:p>
          <a:p>
            <a:r>
              <a:rPr lang="en-US" dirty="0" smtClean="0"/>
              <a:t>Despite restaurants, bars/clubs, and international travel scoring highly as categories people are excited to spend money on, the comparatively lower predicted net increase in spend, coupled with the dominance of domestic travel,  suggests a more pragmatic outlook when it comes to the reality of how much they are planning to spend. </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10</a:t>
            </a:fld>
            <a:endParaRPr lang="en-GB"/>
          </a:p>
        </p:txBody>
      </p:sp>
    </p:spTree>
    <p:extLst>
      <p:ext uri="{BB962C8B-B14F-4D97-AF65-F5344CB8AC3E}">
        <p14:creationId xmlns:p14="http://schemas.microsoft.com/office/powerpoint/2010/main" val="171571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smtClean="0">
                <a:solidFill>
                  <a:schemeClr val="tx1"/>
                </a:solidFill>
                <a:latin typeface="Cera Pro" panose="00000500000000000000" pitchFamily="50" charset="0"/>
              </a:rPr>
              <a:t>Having spent so much time indoors, Newly WFH group have perhaps become partly institutionalised and are therefore more likely to increase spend on social distanced purchases and to decrease spend for social mixing purchases. </a:t>
            </a:r>
          </a:p>
          <a:p>
            <a:pPr marL="171450" indent="-171450">
              <a:buFont typeface="Arial" panose="020B0604020202020204" pitchFamily="34" charset="0"/>
              <a:buChar char="•"/>
            </a:pPr>
            <a:endParaRPr lang="en-GB" sz="1200" dirty="0" smtClean="0">
              <a:solidFill>
                <a:schemeClr val="tx1"/>
              </a:solidFill>
              <a:latin typeface="Cera Pro" panose="00000500000000000000" pitchFamily="50" charset="0"/>
            </a:endParaRPr>
          </a:p>
          <a:p>
            <a:pPr marL="171450" indent="-171450">
              <a:buFont typeface="Arial" panose="020B0604020202020204" pitchFamily="34" charset="0"/>
              <a:buChar char="•"/>
            </a:pPr>
            <a:r>
              <a:rPr lang="en-GB" sz="1200" dirty="0" smtClean="0">
                <a:solidFill>
                  <a:schemeClr val="tx1"/>
                </a:solidFill>
                <a:latin typeface="Cera Pro" panose="00000500000000000000" pitchFamily="50" charset="0"/>
              </a:rPr>
              <a:t>Key workers on the other hand, who have been out on the frontlines and likely less fearful of social mixing, are due to increase their spend in that area in the short term.</a:t>
            </a:r>
          </a:p>
          <a:p>
            <a:pPr marL="171450" indent="-171450">
              <a:buFont typeface="Arial" panose="020B0604020202020204" pitchFamily="34" charset="0"/>
              <a:buChar char="•"/>
            </a:pPr>
            <a:endParaRPr lang="en-GB" sz="1200" dirty="0" smtClean="0">
              <a:solidFill>
                <a:schemeClr val="tx1"/>
              </a:solidFill>
              <a:latin typeface="Cera Pro" panose="00000500000000000000" pitchFamily="50" charset="0"/>
            </a:endParaRPr>
          </a:p>
          <a:p>
            <a:pPr marL="171450" indent="-171450">
              <a:buFont typeface="Arial" panose="020B0604020202020204" pitchFamily="34" charset="0"/>
              <a:buChar char="•"/>
            </a:pPr>
            <a:r>
              <a:rPr lang="en-GB" sz="1200" dirty="0" smtClean="0">
                <a:solidFill>
                  <a:schemeClr val="tx1"/>
                </a:solidFill>
                <a:latin typeface="Cera Pro" panose="00000500000000000000" pitchFamily="50" charset="0"/>
              </a:rPr>
              <a:t>The Newly at home (not working) are more likely to be financially insecure, which helps to explain the more modest uplifts.</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11</a:t>
            </a:fld>
            <a:endParaRPr lang="en-GB"/>
          </a:p>
        </p:txBody>
      </p:sp>
    </p:spTree>
    <p:extLst>
      <p:ext uri="{BB962C8B-B14F-4D97-AF65-F5344CB8AC3E}">
        <p14:creationId xmlns:p14="http://schemas.microsoft.com/office/powerpoint/2010/main" val="409674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Newly WFH are set to increase spend across all types of socially distanced purchase</a:t>
            </a:r>
          </a:p>
          <a:p>
            <a:endParaRPr lang="en-US" dirty="0" smtClean="0"/>
          </a:p>
          <a:p>
            <a:r>
              <a:rPr lang="en-US" dirty="0" smtClean="0"/>
              <a:t>The large increases expected in furniture and technology for this group could be due to the expectation of setting up a home office as working from home continues.</a:t>
            </a:r>
          </a:p>
          <a:p>
            <a:endParaRPr lang="en-US" dirty="0" smtClean="0"/>
          </a:p>
          <a:p>
            <a:r>
              <a:rPr lang="en-US" dirty="0" smtClean="0"/>
              <a:t>All groups expect to increase spend for DIY/Gardening – a move towards greater self sufficiency perhaps.</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12</a:t>
            </a:fld>
            <a:endParaRPr lang="en-GB"/>
          </a:p>
        </p:txBody>
      </p:sp>
    </p:spTree>
    <p:extLst>
      <p:ext uri="{BB962C8B-B14F-4D97-AF65-F5344CB8AC3E}">
        <p14:creationId xmlns:p14="http://schemas.microsoft.com/office/powerpoint/2010/main" val="203759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workers, more psychologically immune to the risk of coronavirus as they have continued to work as normal through lockdown, are more likely to anticipate increasing spend on social mixing activities.</a:t>
            </a:r>
          </a:p>
          <a:p>
            <a:endParaRPr lang="en-GB" dirty="0"/>
          </a:p>
        </p:txBody>
      </p:sp>
      <p:sp>
        <p:nvSpPr>
          <p:cNvPr id="4" name="Slide Number Placeholder 3"/>
          <p:cNvSpPr>
            <a:spLocks noGrp="1"/>
          </p:cNvSpPr>
          <p:nvPr>
            <p:ph type="sldNum" sz="quarter" idx="10"/>
          </p:nvPr>
        </p:nvSpPr>
        <p:spPr/>
        <p:txBody>
          <a:bodyPr/>
          <a:lstStyle/>
          <a:p>
            <a:fld id="{1BCC8F41-B2AD-4A34-A20E-5BE3B3E11099}" type="slidenum">
              <a:rPr lang="en-GB" smtClean="0"/>
              <a:t>13</a:t>
            </a:fld>
            <a:endParaRPr lang="en-GB"/>
          </a:p>
        </p:txBody>
      </p:sp>
    </p:spTree>
    <p:extLst>
      <p:ext uri="{BB962C8B-B14F-4D97-AF65-F5344CB8AC3E}">
        <p14:creationId xmlns:p14="http://schemas.microsoft.com/office/powerpoint/2010/main" val="319387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5993A-A815-4704-821A-1E7F0B0B8F4B}"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346808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5993A-A815-4704-821A-1E7F0B0B8F4B}"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11965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5993A-A815-4704-821A-1E7F0B0B8F4B}"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376169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196835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Tree>
    <p:extLst>
      <p:ext uri="{BB962C8B-B14F-4D97-AF65-F5344CB8AC3E}">
        <p14:creationId xmlns:p14="http://schemas.microsoft.com/office/powerpoint/2010/main" val="26084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0"/>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366992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125895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4175005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378459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3"/>
            <a:ext cx="5207000" cy="3992562"/>
          </a:xfrm>
        </p:spPr>
        <p:txBody>
          <a:bodyPr/>
          <a:lstStyle>
            <a:lvl1pPr>
              <a:defRPr/>
            </a:lvl1pPr>
          </a:lstStyle>
          <a:p>
            <a:r>
              <a:rPr lang="en-US"/>
              <a:t>Click on the image icon to edit…</a:t>
            </a:r>
          </a:p>
        </p:txBody>
      </p:sp>
    </p:spTree>
    <p:extLst>
      <p:ext uri="{BB962C8B-B14F-4D97-AF65-F5344CB8AC3E}">
        <p14:creationId xmlns:p14="http://schemas.microsoft.com/office/powerpoint/2010/main" val="4132441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3"/>
            <a:ext cx="5207000" cy="3992562"/>
          </a:xfrm>
        </p:spPr>
        <p:txBody>
          <a:bodyPr/>
          <a:lstStyle/>
          <a:p>
            <a:endParaRPr lang="en-US"/>
          </a:p>
        </p:txBody>
      </p:sp>
    </p:spTree>
    <p:extLst>
      <p:ext uri="{BB962C8B-B14F-4D97-AF65-F5344CB8AC3E}">
        <p14:creationId xmlns:p14="http://schemas.microsoft.com/office/powerpoint/2010/main" val="207254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5993A-A815-4704-821A-1E7F0B0B8F4B}"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153364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Tree>
    <p:extLst>
      <p:ext uri="{BB962C8B-B14F-4D97-AF65-F5344CB8AC3E}">
        <p14:creationId xmlns:p14="http://schemas.microsoft.com/office/powerpoint/2010/main" val="3015225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0" y="5555676"/>
            <a:ext cx="3449687" cy="411490"/>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416963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0"/>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1818624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380173"/>
          </a:xfrm>
        </p:spPr>
        <p:txBody>
          <a:bodyPr/>
          <a:lstStyle>
            <a:lvl1pPr>
              <a:defRPr>
                <a:solidFill>
                  <a:schemeClr val="tx1"/>
                </a:solidFill>
              </a:defRPr>
            </a:lvl1pPr>
            <a:lvl2pPr marL="0">
              <a:defRPr>
                <a:solidFill>
                  <a:schemeClr val="tx1"/>
                </a:solidFill>
              </a:defRPr>
            </a:lvl2pPr>
          </a:lstStyle>
          <a:p>
            <a:pPr lvl="0"/>
            <a:r>
              <a:rPr lang="en-US" dirty="0"/>
              <a:t>Lorem ipsum dolor</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Lorem ipsum dolor</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Lorem ipsum dolor</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Lorem ipsum dolor</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Lorem ipsum dolor</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1707388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2058680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0"/>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197486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15993A-A815-4704-821A-1E7F0B0B8F4B}"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2517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5993A-A815-4704-821A-1E7F0B0B8F4B}"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275452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5993A-A815-4704-821A-1E7F0B0B8F4B}" type="datetimeFigureOut">
              <a:rPr lang="en-GB" smtClean="0"/>
              <a:t>12/06/2020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275028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5993A-A815-4704-821A-1E7F0B0B8F4B}" type="datetimeFigureOut">
              <a:rPr lang="en-GB" smtClean="0"/>
              <a:t>12/06/2020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117689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5993A-A815-4704-821A-1E7F0B0B8F4B}" type="datetimeFigureOut">
              <a:rPr lang="en-GB" smtClean="0"/>
              <a:t>12/06/2020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288993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15993A-A815-4704-821A-1E7F0B0B8F4B}"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307553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15993A-A815-4704-821A-1E7F0B0B8F4B}"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29BC1-C4EF-4ED2-BCAC-516EB7385037}" type="slidenum">
              <a:rPr lang="en-GB" smtClean="0"/>
              <a:t>‹#›</a:t>
            </a:fld>
            <a:endParaRPr lang="en-GB"/>
          </a:p>
        </p:txBody>
      </p:sp>
    </p:spTree>
    <p:extLst>
      <p:ext uri="{BB962C8B-B14F-4D97-AF65-F5344CB8AC3E}">
        <p14:creationId xmlns:p14="http://schemas.microsoft.com/office/powerpoint/2010/main" val="80622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5993A-A815-4704-821A-1E7F0B0B8F4B}" type="datetimeFigureOut">
              <a:rPr lang="en-GB" smtClean="0"/>
              <a:t>12/06/2020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29BC1-C4EF-4ED2-BCAC-516EB7385037}" type="slidenum">
              <a:rPr lang="en-GB" smtClean="0"/>
              <a:t>‹#›</a:t>
            </a:fld>
            <a:endParaRPr lang="en-GB"/>
          </a:p>
        </p:txBody>
      </p:sp>
    </p:spTree>
    <p:extLst>
      <p:ext uri="{BB962C8B-B14F-4D97-AF65-F5344CB8AC3E}">
        <p14:creationId xmlns:p14="http://schemas.microsoft.com/office/powerpoint/2010/main" val="3451947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6"/>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5"/>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26487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D172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6"/>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5"/>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443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14298"/>
          <a:stretch/>
        </p:blipFill>
        <p:spPr>
          <a:xfrm>
            <a:off x="11323673" y="6028847"/>
            <a:ext cx="642608" cy="83978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20727"/>
          <a:stretch/>
        </p:blipFill>
        <p:spPr>
          <a:xfrm>
            <a:off x="-43701" y="0"/>
            <a:ext cx="12235701" cy="6858000"/>
          </a:xfrm>
          <a:prstGeom prst="rect">
            <a:avLst/>
          </a:prstGeom>
        </p:spPr>
      </p:pic>
      <p:sp>
        <p:nvSpPr>
          <p:cNvPr id="7" name="TextBox 6"/>
          <p:cNvSpPr txBox="1"/>
          <p:nvPr/>
        </p:nvSpPr>
        <p:spPr>
          <a:xfrm>
            <a:off x="7197484" y="5617743"/>
            <a:ext cx="5114259" cy="830997"/>
          </a:xfrm>
          <a:prstGeom prst="rect">
            <a:avLst/>
          </a:prstGeom>
          <a:noFill/>
        </p:spPr>
        <p:txBody>
          <a:bodyPr wrap="square" rtlCol="0">
            <a:spAutoFit/>
          </a:bodyPr>
          <a:lstStyle/>
          <a:p>
            <a:r>
              <a:rPr lang="en-GB" sz="2400" dirty="0" smtClean="0">
                <a:solidFill>
                  <a:schemeClr val="bg1"/>
                </a:solidFill>
                <a:latin typeface="Cera Pro Medium" panose="00000600000000000000" pitchFamily="50" charset="0"/>
              </a:rPr>
              <a:t>How listeners are planning to spend as lockdown is relaxed</a:t>
            </a:r>
            <a:endParaRPr lang="en-GB" sz="2400" dirty="0">
              <a:solidFill>
                <a:schemeClr val="bg1"/>
              </a:solidFill>
              <a:latin typeface="Cera Pro Medium" panose="00000600000000000000" pitchFamily="50" charset="0"/>
            </a:endParaRPr>
          </a:p>
        </p:txBody>
      </p:sp>
    </p:spTree>
    <p:extLst>
      <p:ext uri="{BB962C8B-B14F-4D97-AF65-F5344CB8AC3E}">
        <p14:creationId xmlns:p14="http://schemas.microsoft.com/office/powerpoint/2010/main" val="238534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070" y="1282700"/>
            <a:ext cx="7156430" cy="5270500"/>
          </a:xfrm>
          <a:prstGeom prst="rect">
            <a:avLst/>
          </a:prstGeom>
        </p:spPr>
      </p:pic>
      <p:sp>
        <p:nvSpPr>
          <p:cNvPr id="4" name="Rectangle 3"/>
          <p:cNvSpPr/>
          <p:nvPr/>
        </p:nvSpPr>
        <p:spPr>
          <a:xfrm>
            <a:off x="482600" y="547469"/>
            <a:ext cx="115824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1" u="none" strike="noStrike" kern="0" cap="none" spc="0" normalizeH="0" baseline="0" noProof="0" dirty="0" smtClean="0">
                <a:ln>
                  <a:noFill/>
                </a:ln>
                <a:solidFill>
                  <a:srgbClr val="0D172A"/>
                </a:solidFill>
                <a:effectLst/>
                <a:uLnTx/>
                <a:uFillTx/>
                <a:latin typeface="Cera Pro Black" pitchFamily="2" charset="0"/>
                <a:ea typeface="+mj-ea"/>
                <a:cs typeface="+mj-cs"/>
              </a:rPr>
              <a:t>Predicted spending behaviour is more pragmatic </a:t>
            </a: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 name="Text Placeholder 7"/>
          <p:cNvSpPr txBox="1">
            <a:spLocks/>
          </p:cNvSpPr>
          <p:nvPr/>
        </p:nvSpPr>
        <p:spPr>
          <a:xfrm>
            <a:off x="2464016" y="1435100"/>
            <a:ext cx="6870484" cy="30480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i="0" kern="120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dirty="0" smtClean="0">
                <a:solidFill>
                  <a:schemeClr val="tx1"/>
                </a:solidFill>
              </a:rPr>
              <a:t>% intending to spend more/less money on… (net difference ‘spend more’ minus ‘spend less’)</a:t>
            </a:r>
            <a:endParaRPr kumimoji="0" lang="en-GB" sz="1200" b="0" i="0" u="none" strike="noStrike" kern="1200" cap="none" spc="0" normalizeH="0" baseline="0" noProof="0" dirty="0">
              <a:ln>
                <a:noFill/>
              </a:ln>
              <a:solidFill>
                <a:schemeClr val="tx1"/>
              </a:solidFill>
              <a:effectLst/>
              <a:uLnTx/>
              <a:uFillTx/>
            </a:endParaRPr>
          </a:p>
        </p:txBody>
      </p:sp>
      <p:sp>
        <p:nvSpPr>
          <p:cNvPr id="6" name="Rectangle 5"/>
          <p:cNvSpPr/>
          <p:nvPr/>
        </p:nvSpPr>
        <p:spPr>
          <a:xfrm>
            <a:off x="66399" y="6388100"/>
            <a:ext cx="6994801" cy="461505"/>
          </a:xfrm>
          <a:prstGeom prst="rect">
            <a:avLst/>
          </a:prstGeom>
        </p:spPr>
        <p:txBody>
          <a:bodyPr/>
          <a:lstStyle/>
          <a:p>
            <a:pPr>
              <a:defRPr/>
            </a:pPr>
            <a:r>
              <a:rPr lang="en-GB" sz="1000" dirty="0" smtClean="0">
                <a:solidFill>
                  <a:srgbClr val="686869"/>
                </a:solidFill>
                <a:latin typeface="Cera Pro" panose="00000500000000000000" pitchFamily="50" charset="0"/>
              </a:rPr>
              <a:t>Q</a:t>
            </a:r>
            <a:r>
              <a:rPr lang="en-GB" sz="1000" dirty="0">
                <a:solidFill>
                  <a:srgbClr val="686869"/>
                </a:solidFill>
                <a:latin typeface="Cera Pro" panose="00000500000000000000" pitchFamily="50" charset="0"/>
              </a:rPr>
              <a:t>: You say you are looking forward to spending money again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Compared to the amount you were spending before lockdown do you think you will spend more, less or about the same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in the immediate future?</a:t>
            </a:r>
          </a:p>
        </p:txBody>
      </p:sp>
      <p:sp>
        <p:nvSpPr>
          <p:cNvPr id="7" name="Rectangle 6"/>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Tree>
    <p:extLst>
      <p:ext uri="{BB962C8B-B14F-4D97-AF65-F5344CB8AC3E}">
        <p14:creationId xmlns:p14="http://schemas.microsoft.com/office/powerpoint/2010/main" val="17002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650" r="18187" b="79918"/>
          <a:stretch/>
        </p:blipFill>
        <p:spPr>
          <a:xfrm>
            <a:off x="838200" y="1438912"/>
            <a:ext cx="4318000" cy="758188"/>
          </a:xfrm>
          <a:prstGeom prst="rect">
            <a:avLst/>
          </a:prstGeom>
        </p:spPr>
      </p:pic>
      <p:sp>
        <p:nvSpPr>
          <p:cNvPr id="4" name="Title 1"/>
          <p:cNvSpPr txBox="1">
            <a:spLocks/>
          </p:cNvSpPr>
          <p:nvPr/>
        </p:nvSpPr>
        <p:spPr>
          <a:xfrm>
            <a:off x="838200" y="365125"/>
            <a:ext cx="10947400" cy="12731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1" u="none" strike="noStrike" kern="1200" cap="none" spc="0" normalizeH="0" baseline="0" noProof="0" dirty="0" smtClean="0">
                <a:ln>
                  <a:noFill/>
                </a:ln>
                <a:solidFill>
                  <a:srgbClr val="0D172A"/>
                </a:solidFill>
                <a:effectLst/>
                <a:uLnTx/>
                <a:uFillTx/>
                <a:latin typeface="Cera Pro Black" pitchFamily="2" charset="0"/>
                <a:ea typeface="+mj-ea"/>
                <a:cs typeface="+mj-cs"/>
              </a:rPr>
              <a:t>Different attitudes to spending driven by perceived risk and available funds</a:t>
            </a:r>
            <a:endParaRPr kumimoji="0" lang="en-GB" sz="36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3124"/>
          <a:stretch/>
        </p:blipFill>
        <p:spPr>
          <a:xfrm>
            <a:off x="1960739" y="2974563"/>
            <a:ext cx="8584862" cy="3587139"/>
          </a:xfrm>
          <a:prstGeom prst="rect">
            <a:avLst/>
          </a:prstGeom>
        </p:spPr>
      </p:pic>
      <p:sp>
        <p:nvSpPr>
          <p:cNvPr id="6" name="Rectangle 5"/>
          <p:cNvSpPr/>
          <p:nvPr/>
        </p:nvSpPr>
        <p:spPr>
          <a:xfrm>
            <a:off x="66399" y="6393318"/>
            <a:ext cx="7566301" cy="464682"/>
          </a:xfrm>
          <a:prstGeom prst="rect">
            <a:avLst/>
          </a:prstGeom>
        </p:spPr>
        <p:txBody>
          <a:bodyPr/>
          <a:lstStyle/>
          <a:p>
            <a:pPr lvl="0">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Q</a:t>
            </a:r>
            <a:r>
              <a:rPr lang="en-GB" sz="1000" dirty="0">
                <a:solidFill>
                  <a:srgbClr val="686869"/>
                </a:solidFill>
                <a:latin typeface="Cera Pro" panose="00000500000000000000" pitchFamily="50" charset="0"/>
              </a:rPr>
              <a:t>: You say you are looking forward to spending money again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Compared to the amount you were spending before lockdown do you think you will spend more, less or about the same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in the immediate future?</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7" name="Rectangle 6"/>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5983" y="2205621"/>
            <a:ext cx="952387" cy="95238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157" y="2198522"/>
            <a:ext cx="959486" cy="95948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758" y="2205621"/>
            <a:ext cx="1000456" cy="1000456"/>
          </a:xfrm>
          <a:prstGeom prst="rect">
            <a:avLst/>
          </a:prstGeom>
        </p:spPr>
      </p:pic>
    </p:spTree>
    <p:extLst>
      <p:ext uri="{BB962C8B-B14F-4D97-AF65-F5344CB8AC3E}">
        <p14:creationId xmlns:p14="http://schemas.microsoft.com/office/powerpoint/2010/main" val="406345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4507"/>
          <a:stretch/>
        </p:blipFill>
        <p:spPr>
          <a:xfrm>
            <a:off x="1562100" y="2630925"/>
            <a:ext cx="9168724" cy="3737760"/>
          </a:xfrm>
          <a:prstGeom prst="rect">
            <a:avLst/>
          </a:prstGeom>
        </p:spPr>
      </p:pic>
      <p:sp>
        <p:nvSpPr>
          <p:cNvPr id="3" name="Title 1"/>
          <p:cNvSpPr txBox="1">
            <a:spLocks/>
          </p:cNvSpPr>
          <p:nvPr/>
        </p:nvSpPr>
        <p:spPr>
          <a:xfrm>
            <a:off x="810093" y="364810"/>
            <a:ext cx="10515600" cy="13242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1" u="none" strike="noStrike" kern="1200" cap="none" spc="0" normalizeH="0" baseline="0" noProof="0" dirty="0" smtClean="0">
                <a:ln>
                  <a:noFill/>
                </a:ln>
                <a:solidFill>
                  <a:srgbClr val="0D172A"/>
                </a:solidFill>
                <a:effectLst/>
                <a:uLnTx/>
                <a:uFillTx/>
                <a:latin typeface="Cera Pro Black" pitchFamily="2" charset="0"/>
                <a:ea typeface="+mj-ea"/>
                <a:cs typeface="+mj-cs"/>
              </a:rPr>
              <a:t>The Newly WFH planning to spend more across all social distanced purchases</a:t>
            </a:r>
            <a:endParaRPr kumimoji="0" lang="en-GB" sz="36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9650" r="18187" b="79918"/>
          <a:stretch/>
        </p:blipFill>
        <p:spPr>
          <a:xfrm>
            <a:off x="838200" y="1438912"/>
            <a:ext cx="4318000" cy="758188"/>
          </a:xfrm>
          <a:prstGeom prst="rect">
            <a:avLst/>
          </a:prstGeom>
        </p:spPr>
      </p:pic>
      <p:sp>
        <p:nvSpPr>
          <p:cNvPr id="5" name="Rectangle 4"/>
          <p:cNvSpPr/>
          <p:nvPr/>
        </p:nvSpPr>
        <p:spPr>
          <a:xfrm>
            <a:off x="66399" y="6393318"/>
            <a:ext cx="8874153" cy="430887"/>
          </a:xfrm>
          <a:prstGeom prst="rect">
            <a:avLst/>
          </a:prstGeom>
        </p:spPr>
        <p:txBody>
          <a:bodyPr/>
          <a:lstStyle/>
          <a:p>
            <a:pPr>
              <a:defRPr/>
            </a:pPr>
            <a:r>
              <a:rPr lang="en-GB" sz="1000" dirty="0" smtClean="0">
                <a:solidFill>
                  <a:srgbClr val="686869"/>
                </a:solidFill>
                <a:latin typeface="Cera Pro" panose="00000500000000000000" pitchFamily="50" charset="0"/>
              </a:rPr>
              <a:t>Q</a:t>
            </a:r>
            <a:r>
              <a:rPr lang="en-GB" sz="1000" dirty="0">
                <a:solidFill>
                  <a:srgbClr val="686869"/>
                </a:solidFill>
                <a:latin typeface="Cera Pro" panose="00000500000000000000" pitchFamily="50" charset="0"/>
              </a:rPr>
              <a:t>: You say you are looking forward to spending money again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Compared to the amount you were spending before lockdown do you think you will spend more, less or about the same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in the immediate future?</a:t>
            </a:r>
          </a:p>
        </p:txBody>
      </p:sp>
      <p:sp>
        <p:nvSpPr>
          <p:cNvPr id="6" name="Rectangle 5"/>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545" y="1572910"/>
            <a:ext cx="1000456" cy="1000456"/>
          </a:xfrm>
          <a:prstGeom prst="rect">
            <a:avLst/>
          </a:prstGeom>
        </p:spPr>
      </p:pic>
    </p:spTree>
    <p:extLst>
      <p:ext uri="{BB962C8B-B14F-4D97-AF65-F5344CB8AC3E}">
        <p14:creationId xmlns:p14="http://schemas.microsoft.com/office/powerpoint/2010/main" val="207614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037" b="14374"/>
          <a:stretch/>
        </p:blipFill>
        <p:spPr>
          <a:xfrm>
            <a:off x="1676400" y="2328269"/>
            <a:ext cx="8661400" cy="3676621"/>
          </a:xfrm>
          <a:prstGeom prst="rect">
            <a:avLst/>
          </a:prstGeom>
        </p:spPr>
      </p:pic>
      <p:sp>
        <p:nvSpPr>
          <p:cNvPr id="3" name="Rectangle 2"/>
          <p:cNvSpPr/>
          <p:nvPr/>
        </p:nvSpPr>
        <p:spPr>
          <a:xfrm>
            <a:off x="66399" y="6393318"/>
            <a:ext cx="8874153" cy="430887"/>
          </a:xfrm>
          <a:prstGeom prst="rect">
            <a:avLst/>
          </a:prstGeom>
        </p:spPr>
        <p:txBody>
          <a:bodyPr/>
          <a:lstStyle/>
          <a:p>
            <a:pPr>
              <a:defRPr/>
            </a:pPr>
            <a:r>
              <a:rPr lang="en-GB" sz="1000" dirty="0" smtClean="0">
                <a:solidFill>
                  <a:srgbClr val="686869"/>
                </a:solidFill>
                <a:latin typeface="Cera Pro" panose="00000500000000000000" pitchFamily="50" charset="0"/>
              </a:rPr>
              <a:t>Q</a:t>
            </a:r>
            <a:r>
              <a:rPr lang="en-GB" sz="1000" dirty="0">
                <a:solidFill>
                  <a:srgbClr val="686869"/>
                </a:solidFill>
                <a:latin typeface="Cera Pro" panose="00000500000000000000" pitchFamily="50" charset="0"/>
              </a:rPr>
              <a:t>: You say you are looking forward to spending money again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Compared to the amount you were spending before lockdown do you think you will spend more, less or about the same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in the immediate future?</a:t>
            </a:r>
          </a:p>
        </p:txBody>
      </p:sp>
      <p:sp>
        <p:nvSpPr>
          <p:cNvPr id="4" name="Rectangle 3"/>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9650" r="18187" b="79918"/>
          <a:stretch/>
        </p:blipFill>
        <p:spPr>
          <a:xfrm>
            <a:off x="838200" y="1472897"/>
            <a:ext cx="4318000" cy="7581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0514" y="1423999"/>
            <a:ext cx="959486" cy="959486"/>
          </a:xfrm>
          <a:prstGeom prst="rect">
            <a:avLst/>
          </a:prstGeom>
        </p:spPr>
      </p:pic>
      <p:sp>
        <p:nvSpPr>
          <p:cNvPr id="7" name="Title 1"/>
          <p:cNvSpPr txBox="1">
            <a:spLocks/>
          </p:cNvSpPr>
          <p:nvPr/>
        </p:nvSpPr>
        <p:spPr>
          <a:xfrm>
            <a:off x="838200" y="102619"/>
            <a:ext cx="10515600" cy="15335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1" u="none" strike="noStrike" kern="1200" cap="none" spc="0" normalizeH="0" baseline="0" noProof="0" smtClean="0">
                <a:ln>
                  <a:noFill/>
                </a:ln>
                <a:solidFill>
                  <a:srgbClr val="0D172A"/>
                </a:solidFill>
                <a:effectLst/>
                <a:uLnTx/>
                <a:uFillTx/>
                <a:latin typeface="Cera Pro Black" pitchFamily="2" charset="0"/>
                <a:ea typeface="+mj-ea"/>
                <a:cs typeface="+mj-cs"/>
              </a:rPr>
              <a:t>Key workers are more inclined to increase spend on social mixing activities </a:t>
            </a:r>
            <a:endParaRPr kumimoji="0" lang="en-GB" sz="36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90091" b="1648"/>
          <a:stretch/>
        </p:blipFill>
        <p:spPr>
          <a:xfrm>
            <a:off x="2152650" y="5961518"/>
            <a:ext cx="8445500" cy="431800"/>
          </a:xfrm>
          <a:prstGeom prst="rect">
            <a:avLst/>
          </a:prstGeom>
        </p:spPr>
      </p:pic>
    </p:spTree>
    <p:extLst>
      <p:ext uri="{BB962C8B-B14F-4D97-AF65-F5344CB8AC3E}">
        <p14:creationId xmlns:p14="http://schemas.microsoft.com/office/powerpoint/2010/main" val="247722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703" b="16865"/>
          <a:stretch/>
        </p:blipFill>
        <p:spPr>
          <a:xfrm>
            <a:off x="1873250" y="2526206"/>
            <a:ext cx="8445500" cy="3522779"/>
          </a:xfrm>
          <a:prstGeom prst="rect">
            <a:avLst/>
          </a:prstGeom>
        </p:spPr>
      </p:pic>
      <p:sp>
        <p:nvSpPr>
          <p:cNvPr id="3" name="Rectangle 2"/>
          <p:cNvSpPr/>
          <p:nvPr/>
        </p:nvSpPr>
        <p:spPr>
          <a:xfrm>
            <a:off x="66399" y="6393318"/>
            <a:ext cx="8874153" cy="430887"/>
          </a:xfrm>
          <a:prstGeom prst="rect">
            <a:avLst/>
          </a:prstGeom>
        </p:spPr>
        <p:txBody>
          <a:bodyPr/>
          <a:lstStyle/>
          <a:p>
            <a:pPr>
              <a:defRPr/>
            </a:pPr>
            <a:r>
              <a:rPr lang="en-GB" sz="1000" dirty="0" smtClean="0">
                <a:solidFill>
                  <a:srgbClr val="686869"/>
                </a:solidFill>
                <a:latin typeface="Cera Pro" panose="00000500000000000000" pitchFamily="50" charset="0"/>
              </a:rPr>
              <a:t>Q</a:t>
            </a:r>
            <a:r>
              <a:rPr lang="en-GB" sz="1000" dirty="0">
                <a:solidFill>
                  <a:srgbClr val="686869"/>
                </a:solidFill>
                <a:latin typeface="Cera Pro" panose="00000500000000000000" pitchFamily="50" charset="0"/>
              </a:rPr>
              <a:t>: You say you are looking forward to spending money again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Compared to the amount you were spending before lockdown do you think you will spend more, less or about the same on </a:t>
            </a:r>
            <a:r>
              <a:rPr lang="en-GB" sz="1000" dirty="0" smtClean="0">
                <a:solidFill>
                  <a:srgbClr val="686869"/>
                </a:solidFill>
                <a:latin typeface="Cera Pro" panose="00000500000000000000" pitchFamily="50" charset="0"/>
              </a:rPr>
              <a:t>_ </a:t>
            </a:r>
            <a:r>
              <a:rPr lang="en-GB" sz="1000" dirty="0">
                <a:solidFill>
                  <a:srgbClr val="686869"/>
                </a:solidFill>
                <a:latin typeface="Cera Pro" panose="00000500000000000000" pitchFamily="50" charset="0"/>
              </a:rPr>
              <a:t>in the immediate future?</a:t>
            </a:r>
          </a:p>
        </p:txBody>
      </p:sp>
      <p:sp>
        <p:nvSpPr>
          <p:cNvPr id="4" name="Rectangle 3"/>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5" name="Title 1"/>
          <p:cNvSpPr txBox="1">
            <a:spLocks/>
          </p:cNvSpPr>
          <p:nvPr/>
        </p:nvSpPr>
        <p:spPr>
          <a:xfrm>
            <a:off x="838200" y="365125"/>
            <a:ext cx="10515600" cy="13480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1" u="none" strike="noStrike" kern="1200" cap="none" spc="0" normalizeH="0" baseline="0" noProof="0" dirty="0" smtClean="0">
                <a:ln>
                  <a:noFill/>
                </a:ln>
                <a:solidFill>
                  <a:srgbClr val="EF69A4"/>
                </a:solidFill>
                <a:effectLst/>
                <a:uLnTx/>
                <a:uFillTx/>
                <a:latin typeface="Cera Pro Black" pitchFamily="2" charset="0"/>
                <a:ea typeface="+mj-ea"/>
                <a:cs typeface="+mj-cs"/>
              </a:rPr>
              <a:t>Domestic travel set to see an initial boost across all groups</a:t>
            </a:r>
            <a:endParaRPr kumimoji="0" lang="en-GB" sz="3600" b="1" i="1" u="none" strike="noStrike" kern="1200" cap="none" spc="0" normalizeH="0" baseline="0" noProof="0" dirty="0">
              <a:ln>
                <a:noFill/>
              </a:ln>
              <a:solidFill>
                <a:srgbClr val="EF69A4"/>
              </a:solidFill>
              <a:effectLst/>
              <a:uLnTx/>
              <a:uFillTx/>
              <a:latin typeface="Cera Pro Black" pitchFamily="2" charset="0"/>
              <a:ea typeface="+mj-ea"/>
              <a:cs typeface="+mj-cs"/>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650" r="18187" b="79918"/>
          <a:stretch/>
        </p:blipFill>
        <p:spPr>
          <a:xfrm>
            <a:off x="838200" y="1740598"/>
            <a:ext cx="4318000" cy="7581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90091" b="1648"/>
          <a:stretch/>
        </p:blipFill>
        <p:spPr>
          <a:xfrm>
            <a:off x="2152650" y="5961518"/>
            <a:ext cx="8445500" cy="431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0651" y="1713178"/>
            <a:ext cx="952387" cy="952387"/>
          </a:xfrm>
          <a:prstGeom prst="rect">
            <a:avLst/>
          </a:prstGeom>
        </p:spPr>
      </p:pic>
    </p:spTree>
    <p:extLst>
      <p:ext uri="{BB962C8B-B14F-4D97-AF65-F5344CB8AC3E}">
        <p14:creationId xmlns:p14="http://schemas.microsoft.com/office/powerpoint/2010/main" val="404021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FE2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1"/>
            <a:ext cx="12192000" cy="8620219"/>
          </a:xfrm>
          <a:prstGeom prst="rect">
            <a:avLst/>
          </a:prstGeom>
        </p:spPr>
      </p:pic>
    </p:spTree>
    <p:extLst>
      <p:ext uri="{BB962C8B-B14F-4D97-AF65-F5344CB8AC3E}">
        <p14:creationId xmlns:p14="http://schemas.microsoft.com/office/powerpoint/2010/main" val="84882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704"/>
          <a:stretch/>
        </p:blipFill>
        <p:spPr>
          <a:xfrm>
            <a:off x="2553434" y="1788337"/>
            <a:ext cx="7183359" cy="4827906"/>
          </a:xfrm>
          <a:prstGeom prst="rect">
            <a:avLst/>
          </a:prstGeom>
        </p:spPr>
      </p:pic>
      <p:sp>
        <p:nvSpPr>
          <p:cNvPr id="3" name="Rectangle 2"/>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4" name="Rectangle 3"/>
          <p:cNvSpPr/>
          <p:nvPr/>
        </p:nvSpPr>
        <p:spPr>
          <a:xfrm>
            <a:off x="138305" y="6426200"/>
            <a:ext cx="8874153" cy="430887"/>
          </a:xfrm>
          <a:prstGeom prst="rect">
            <a:avLst/>
          </a:prstGeom>
        </p:spPr>
        <p:txBody>
          <a:bodyPr/>
          <a:lstStyle/>
          <a:p>
            <a:pPr lvl="0">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Q</a:t>
            </a:r>
            <a:r>
              <a:rPr lang="en-GB" sz="1000" dirty="0">
                <a:solidFill>
                  <a:srgbClr val="686869"/>
                </a:solidFill>
                <a:latin typeface="Cera Pro" panose="00000500000000000000" pitchFamily="50" charset="0"/>
              </a:rPr>
              <a:t>: Now thinking further ahead, once things return to “normal” how will the COVID-19 experience influence your spending in general in the following areas? If you didn’t spend money on this thing before please select no change</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9650" r="18187" b="79918"/>
          <a:stretch/>
        </p:blipFill>
        <p:spPr>
          <a:xfrm>
            <a:off x="496034" y="1296263"/>
            <a:ext cx="4318000" cy="758188"/>
          </a:xfrm>
          <a:prstGeom prst="rect">
            <a:avLst/>
          </a:prstGeom>
        </p:spPr>
      </p:pic>
      <p:sp>
        <p:nvSpPr>
          <p:cNvPr id="6" name="Title 6"/>
          <p:cNvSpPr txBox="1">
            <a:spLocks/>
          </p:cNvSpPr>
          <p:nvPr/>
        </p:nvSpPr>
        <p:spPr>
          <a:xfrm>
            <a:off x="528536" y="317500"/>
            <a:ext cx="11206264" cy="9787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noProof="0" dirty="0" smtClean="0">
                <a:solidFill>
                  <a:srgbClr val="0D172A"/>
                </a:solidFill>
              </a:rPr>
              <a:t>Top 3 l</a:t>
            </a:r>
            <a:r>
              <a:rPr kumimoji="0" lang="en-GB" sz="3600" b="1" i="1" u="none" strike="noStrike" kern="1200" cap="none" spc="0" normalizeH="0" baseline="0" noProof="0" dirty="0" smtClean="0">
                <a:ln>
                  <a:noFill/>
                </a:ln>
                <a:solidFill>
                  <a:srgbClr val="0D172A"/>
                </a:solidFill>
                <a:effectLst/>
                <a:uLnTx/>
                <a:uFillTx/>
                <a:latin typeface="Cera Pro Black" pitchFamily="2" charset="0"/>
                <a:ea typeface="+mj-ea"/>
                <a:cs typeface="+mj-cs"/>
              </a:rPr>
              <a:t>onger-term growth categories</a:t>
            </a:r>
            <a:r>
              <a:rPr kumimoji="0" lang="en-GB" sz="3600" b="1" i="1" u="none" strike="noStrike" kern="1200" cap="none" spc="0" normalizeH="0" noProof="0" dirty="0" smtClean="0">
                <a:ln>
                  <a:noFill/>
                </a:ln>
                <a:solidFill>
                  <a:srgbClr val="0D172A"/>
                </a:solidFill>
                <a:effectLst/>
                <a:uLnTx/>
                <a:uFillTx/>
                <a:latin typeface="Cera Pro Black" pitchFamily="2" charset="0"/>
                <a:ea typeface="+mj-ea"/>
                <a:cs typeface="+mj-cs"/>
              </a:rPr>
              <a:t> are</a:t>
            </a:r>
            <a:r>
              <a:rPr kumimoji="0" lang="en-GB" sz="3600" b="1" i="1" u="none" strike="noStrike" kern="1200" cap="none" spc="0" normalizeH="0" baseline="0" noProof="0" dirty="0" smtClean="0">
                <a:ln>
                  <a:noFill/>
                </a:ln>
                <a:solidFill>
                  <a:srgbClr val="0D172A"/>
                </a:solidFill>
                <a:effectLst/>
                <a:uLnTx/>
                <a:uFillTx/>
                <a:latin typeface="Cera Pro Black" pitchFamily="2" charset="0"/>
                <a:ea typeface="+mj-ea"/>
                <a:cs typeface="+mj-cs"/>
              </a:rPr>
              <a:t> </a:t>
            </a:r>
            <a:r>
              <a:rPr kumimoji="0" lang="en-GB" sz="3600" b="1" i="1" u="none" strike="noStrike" kern="1200" cap="none" spc="0" normalizeH="0" baseline="0" noProof="0" dirty="0" smtClean="0">
                <a:ln>
                  <a:noFill/>
                </a:ln>
                <a:solidFill>
                  <a:srgbClr val="59C0BB"/>
                </a:solidFill>
                <a:effectLst/>
                <a:uLnTx/>
                <a:uFillTx/>
                <a:latin typeface="Cera Pro Black" pitchFamily="2" charset="0"/>
                <a:ea typeface="+mj-ea"/>
                <a:cs typeface="+mj-cs"/>
              </a:rPr>
              <a:t>DIY/gardening</a:t>
            </a:r>
            <a:r>
              <a:rPr kumimoji="0" lang="en-GB" sz="3600" b="1" i="1" u="none" strike="noStrike" kern="1200" cap="none" spc="0" normalizeH="0" baseline="0" noProof="0" dirty="0" smtClean="0">
                <a:ln>
                  <a:noFill/>
                </a:ln>
                <a:solidFill>
                  <a:srgbClr val="0D172A"/>
                </a:solidFill>
                <a:effectLst/>
                <a:uLnTx/>
                <a:uFillTx/>
                <a:latin typeface="Cera Pro Black" pitchFamily="2" charset="0"/>
                <a:ea typeface="+mj-ea"/>
                <a:cs typeface="+mj-cs"/>
              </a:rPr>
              <a:t>, domestic travel, groceries</a:t>
            </a:r>
            <a:endParaRPr kumimoji="0" lang="en-GB" sz="36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53711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5109" b="24660"/>
          <a:stretch/>
        </p:blipFill>
        <p:spPr>
          <a:xfrm>
            <a:off x="826175" y="3129877"/>
            <a:ext cx="10793650" cy="28448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50" r="18187" b="79918"/>
          <a:stretch/>
        </p:blipFill>
        <p:spPr>
          <a:xfrm>
            <a:off x="826175" y="1409728"/>
            <a:ext cx="4318000" cy="7581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686" y="2190939"/>
            <a:ext cx="952387" cy="95238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257" y="2243721"/>
            <a:ext cx="959486" cy="95948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4858" y="2243721"/>
            <a:ext cx="1000456" cy="1000456"/>
          </a:xfrm>
          <a:prstGeom prst="rect">
            <a:avLst/>
          </a:prstGeom>
        </p:spPr>
      </p:pic>
      <p:sp>
        <p:nvSpPr>
          <p:cNvPr id="7" name="Rectangle 6"/>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8" name="Rectangle 7"/>
          <p:cNvSpPr/>
          <p:nvPr/>
        </p:nvSpPr>
        <p:spPr>
          <a:xfrm>
            <a:off x="138305" y="6426200"/>
            <a:ext cx="8874153" cy="430887"/>
          </a:xfrm>
          <a:prstGeom prst="rect">
            <a:avLst/>
          </a:prstGeom>
        </p:spPr>
        <p:txBody>
          <a:bodyPr/>
          <a:lstStyle/>
          <a:p>
            <a:pPr lvl="0">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Q</a:t>
            </a:r>
            <a:r>
              <a:rPr lang="en-GB" sz="1000" dirty="0">
                <a:solidFill>
                  <a:srgbClr val="686869"/>
                </a:solidFill>
                <a:latin typeface="Cera Pro" panose="00000500000000000000" pitchFamily="50" charset="0"/>
              </a:rPr>
              <a:t>: Now thinking further ahead, once things return to “normal” how will the COVID-19 experience influence your spending in general in the following areas? If you didn’t spend money on this thing before please select no change</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90091" b="1648"/>
          <a:stretch/>
        </p:blipFill>
        <p:spPr>
          <a:xfrm>
            <a:off x="2152650" y="5885318"/>
            <a:ext cx="8445500" cy="431800"/>
          </a:xfrm>
          <a:prstGeom prst="rect">
            <a:avLst/>
          </a:prstGeom>
        </p:spPr>
      </p:pic>
      <p:sp>
        <p:nvSpPr>
          <p:cNvPr id="10" name="Title 1"/>
          <p:cNvSpPr txBox="1">
            <a:spLocks/>
          </p:cNvSpPr>
          <p:nvPr/>
        </p:nvSpPr>
        <p:spPr>
          <a:xfrm>
            <a:off x="838200" y="390525"/>
            <a:ext cx="10515600" cy="104543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A"/>
                </a:solidFill>
                <a:effectLst/>
                <a:uLnTx/>
                <a:uFillTx/>
                <a:latin typeface="Cera Pro Black" pitchFamily="2" charset="0"/>
                <a:ea typeface="+mj-ea"/>
                <a:cs typeface="+mj-cs"/>
              </a:rPr>
              <a:t>Newly WFH to increase spend the most in the longer term</a:t>
            </a:r>
            <a:endParaRPr kumimoji="0" lang="en-GB" sz="40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280757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7363" b="15556"/>
          <a:stretch/>
        </p:blipFill>
        <p:spPr>
          <a:xfrm>
            <a:off x="1282700" y="2146857"/>
            <a:ext cx="9555018" cy="3881445"/>
          </a:xfrm>
          <a:prstGeom prst="rect">
            <a:avLst/>
          </a:prstGeom>
        </p:spPr>
      </p:pic>
      <p:sp>
        <p:nvSpPr>
          <p:cNvPr id="3" name="Rectangle 2"/>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4" name="Rectangle 3"/>
          <p:cNvSpPr/>
          <p:nvPr/>
        </p:nvSpPr>
        <p:spPr>
          <a:xfrm>
            <a:off x="138305" y="6426200"/>
            <a:ext cx="8874153" cy="430887"/>
          </a:xfrm>
          <a:prstGeom prst="rect">
            <a:avLst/>
          </a:prstGeom>
        </p:spPr>
        <p:txBody>
          <a:bodyPr/>
          <a:lstStyle/>
          <a:p>
            <a:pPr lvl="0">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Q</a:t>
            </a:r>
            <a:r>
              <a:rPr lang="en-GB" sz="1000" dirty="0">
                <a:solidFill>
                  <a:srgbClr val="686869"/>
                </a:solidFill>
                <a:latin typeface="Cera Pro" panose="00000500000000000000" pitchFamily="50" charset="0"/>
              </a:rPr>
              <a:t>: Now thinking further ahead, once things return to “normal” how will the COVID-19 experience influence your spending in general in the following areas? If you didn’t spend money on this thing before please select no change</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0091" b="1648"/>
          <a:stretch/>
        </p:blipFill>
        <p:spPr>
          <a:xfrm>
            <a:off x="2203450" y="6028302"/>
            <a:ext cx="8445500" cy="431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8494" y="1413831"/>
            <a:ext cx="1000456" cy="100045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9650" r="18187" b="79918"/>
          <a:stretch/>
        </p:blipFill>
        <p:spPr>
          <a:xfrm>
            <a:off x="826175" y="1409728"/>
            <a:ext cx="4318000" cy="758188"/>
          </a:xfrm>
          <a:prstGeom prst="rect">
            <a:avLst/>
          </a:prstGeom>
        </p:spPr>
      </p:pic>
      <p:sp>
        <p:nvSpPr>
          <p:cNvPr id="8" name="Title 1"/>
          <p:cNvSpPr txBox="1">
            <a:spLocks/>
          </p:cNvSpPr>
          <p:nvPr/>
        </p:nvSpPr>
        <p:spPr>
          <a:xfrm>
            <a:off x="833682" y="238157"/>
            <a:ext cx="10761417" cy="1311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A"/>
                </a:solidFill>
                <a:effectLst/>
                <a:uLnTx/>
                <a:uFillTx/>
                <a:latin typeface="Cera Pro Black" pitchFamily="2" charset="0"/>
                <a:ea typeface="+mj-ea"/>
                <a:cs typeface="+mj-cs"/>
              </a:rPr>
              <a:t>Newly WFH will</a:t>
            </a:r>
            <a:r>
              <a:rPr kumimoji="0" lang="en-GB" sz="4000" b="1" i="1" u="none" strike="noStrike" kern="1200" cap="none" spc="0" normalizeH="0" noProof="0" dirty="0" smtClean="0">
                <a:ln>
                  <a:noFill/>
                </a:ln>
                <a:solidFill>
                  <a:srgbClr val="0D172A"/>
                </a:solidFill>
                <a:effectLst/>
                <a:uLnTx/>
                <a:uFillTx/>
                <a:latin typeface="Cera Pro Black" pitchFamily="2" charset="0"/>
                <a:ea typeface="+mj-ea"/>
                <a:cs typeface="+mj-cs"/>
              </a:rPr>
              <a:t> continue to </a:t>
            </a:r>
            <a:r>
              <a:rPr kumimoji="0" lang="en-GB" sz="4000" b="1" i="1" u="none" strike="noStrike" kern="1200" cap="none" spc="0" normalizeH="0" baseline="0" noProof="0" dirty="0" smtClean="0">
                <a:ln>
                  <a:noFill/>
                </a:ln>
                <a:solidFill>
                  <a:srgbClr val="0D172A"/>
                </a:solidFill>
                <a:effectLst/>
                <a:uLnTx/>
                <a:uFillTx/>
                <a:latin typeface="Cera Pro Black" pitchFamily="2" charset="0"/>
                <a:ea typeface="+mj-ea"/>
                <a:cs typeface="+mj-cs"/>
              </a:rPr>
              <a:t>increase spend across all socially distanced purchases</a:t>
            </a:r>
            <a:endParaRPr kumimoji="0" lang="en-GB" sz="40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1027078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5371" b="13889"/>
          <a:stretch/>
        </p:blipFill>
        <p:spPr>
          <a:xfrm>
            <a:off x="1053353" y="1943100"/>
            <a:ext cx="10085294" cy="4165600"/>
          </a:xfrm>
          <a:prstGeom prst="rect">
            <a:avLst/>
          </a:prstGeom>
        </p:spPr>
      </p:pic>
      <p:sp>
        <p:nvSpPr>
          <p:cNvPr id="3" name="Rectangle 2"/>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4" name="Rectangle 3"/>
          <p:cNvSpPr/>
          <p:nvPr/>
        </p:nvSpPr>
        <p:spPr>
          <a:xfrm>
            <a:off x="138305" y="6426200"/>
            <a:ext cx="8874153" cy="430887"/>
          </a:xfrm>
          <a:prstGeom prst="rect">
            <a:avLst/>
          </a:prstGeom>
        </p:spPr>
        <p:txBody>
          <a:bodyPr/>
          <a:lstStyle/>
          <a:p>
            <a:pPr lvl="0">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Q</a:t>
            </a:r>
            <a:r>
              <a:rPr lang="en-GB" sz="1000" dirty="0">
                <a:solidFill>
                  <a:srgbClr val="686869"/>
                </a:solidFill>
                <a:latin typeface="Cera Pro" panose="00000500000000000000" pitchFamily="50" charset="0"/>
              </a:rPr>
              <a:t>: Now thinking further ahead, once things return to “normal” how will the COVID-19 experience influence your spending in general in the following areas? If you didn’t spend money on this thing before please select no change</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90091" b="1648"/>
          <a:stretch/>
        </p:blipFill>
        <p:spPr>
          <a:xfrm>
            <a:off x="2203450" y="6028302"/>
            <a:ext cx="8445500" cy="431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9650" r="18187" b="79918"/>
          <a:stretch/>
        </p:blipFill>
        <p:spPr>
          <a:xfrm>
            <a:off x="826175" y="1168428"/>
            <a:ext cx="4318000" cy="75818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2358" y="1363856"/>
            <a:ext cx="959486" cy="959486"/>
          </a:xfrm>
          <a:prstGeom prst="rect">
            <a:avLst/>
          </a:prstGeom>
        </p:spPr>
      </p:pic>
      <p:sp>
        <p:nvSpPr>
          <p:cNvPr id="8" name="Title 1"/>
          <p:cNvSpPr txBox="1">
            <a:spLocks/>
          </p:cNvSpPr>
          <p:nvPr/>
        </p:nvSpPr>
        <p:spPr>
          <a:xfrm>
            <a:off x="826175" y="152580"/>
            <a:ext cx="10515600" cy="13034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smtClean="0">
                <a:ln>
                  <a:noFill/>
                </a:ln>
                <a:solidFill>
                  <a:srgbClr val="0D172A"/>
                </a:solidFill>
                <a:effectLst/>
                <a:uLnTx/>
                <a:uFillTx/>
                <a:latin typeface="Cera Pro Black" pitchFamily="2" charset="0"/>
                <a:ea typeface="+mj-ea"/>
                <a:cs typeface="+mj-cs"/>
              </a:rPr>
              <a:t>Newly WFH and key workers expect to spend more on social mixing purchases </a:t>
            </a:r>
            <a:endParaRPr kumimoji="0" lang="en-GB" sz="40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410789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9190" r="19190"/>
          <a:stretch>
            <a:fillRect/>
          </a:stretch>
        </p:blipFill>
        <p:spPr/>
      </p:pic>
      <p:sp>
        <p:nvSpPr>
          <p:cNvPr id="7" name="Title 1"/>
          <p:cNvSpPr txBox="1">
            <a:spLocks/>
          </p:cNvSpPr>
          <p:nvPr/>
        </p:nvSpPr>
        <p:spPr>
          <a:xfrm>
            <a:off x="6151962" y="503126"/>
            <a:ext cx="10515600" cy="945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1" u="none" strike="noStrike" kern="1200" cap="none" spc="0" normalizeH="0" baseline="0" noProof="0" dirty="0" smtClean="0">
                <a:ln>
                  <a:noFill/>
                </a:ln>
                <a:solidFill>
                  <a:srgbClr val="0D172B"/>
                </a:solidFill>
                <a:effectLst/>
                <a:uLnTx/>
                <a:uFillTx/>
                <a:latin typeface="Cera Pro Black" pitchFamily="2" charset="0"/>
                <a:ea typeface="+mj-ea"/>
                <a:cs typeface="+mj-cs"/>
              </a:rPr>
              <a:t>Bounce-back and beyond</a:t>
            </a:r>
            <a:endParaRPr kumimoji="0" lang="en-GB" sz="3600" b="1" i="1" u="none" strike="noStrike" kern="1200" cap="none" spc="0" normalizeH="0" baseline="0" noProof="0" dirty="0">
              <a:ln>
                <a:noFill/>
              </a:ln>
              <a:solidFill>
                <a:srgbClr val="0D172B"/>
              </a:solidFill>
              <a:effectLst/>
              <a:uLnTx/>
              <a:uFillTx/>
              <a:latin typeface="Cera Pro Black" pitchFamily="2" charset="0"/>
              <a:ea typeface="+mj-ea"/>
              <a:cs typeface="+mj-cs"/>
            </a:endParaRPr>
          </a:p>
        </p:txBody>
      </p:sp>
      <p:sp>
        <p:nvSpPr>
          <p:cNvPr id="8" name="Content Placeholder 2"/>
          <p:cNvSpPr>
            <a:spLocks noGrp="1"/>
          </p:cNvSpPr>
          <p:nvPr>
            <p:ph idx="1"/>
          </p:nvPr>
        </p:nvSpPr>
        <p:spPr>
          <a:xfrm>
            <a:off x="6343650" y="1842406"/>
            <a:ext cx="4894662" cy="4267303"/>
          </a:xfrm>
        </p:spPr>
        <p:txBody>
          <a:bodyPr>
            <a:normAutofit lnSpcReduction="10000"/>
          </a:bodyPr>
          <a:lstStyle/>
          <a:p>
            <a:pPr marL="0" indent="0">
              <a:lnSpc>
                <a:spcPct val="150000"/>
              </a:lnSpc>
              <a:buNone/>
            </a:pPr>
            <a:r>
              <a:rPr lang="en-US" sz="2400" dirty="0">
                <a:solidFill>
                  <a:srgbClr val="0D172B"/>
                </a:solidFill>
                <a:latin typeface="Cera Pro Medium" panose="00000600000000000000" pitchFamily="50" charset="0"/>
              </a:rPr>
              <a:t>With shops preparing to re-open their doors, car dealerships back in </a:t>
            </a:r>
            <a:r>
              <a:rPr lang="en-US" sz="2400" dirty="0" smtClean="0">
                <a:solidFill>
                  <a:srgbClr val="0D172B"/>
                </a:solidFill>
                <a:latin typeface="Cera Pro Medium" panose="00000600000000000000" pitchFamily="50" charset="0"/>
              </a:rPr>
              <a:t>business, </a:t>
            </a:r>
            <a:r>
              <a:rPr lang="en-US" sz="2400" dirty="0">
                <a:solidFill>
                  <a:srgbClr val="0D172B"/>
                </a:solidFill>
                <a:latin typeface="Cera Pro Medium" panose="00000600000000000000" pitchFamily="50" charset="0"/>
              </a:rPr>
              <a:t>and some limited leisure activities available to the public</a:t>
            </a:r>
            <a:r>
              <a:rPr lang="en-US" sz="2400" dirty="0" smtClean="0">
                <a:solidFill>
                  <a:srgbClr val="0D172B"/>
                </a:solidFill>
                <a:latin typeface="Cera Pro Medium" panose="00000600000000000000" pitchFamily="50" charset="0"/>
              </a:rPr>
              <a:t>, we set out </a:t>
            </a:r>
            <a:r>
              <a:rPr lang="en-US" sz="2400" dirty="0">
                <a:solidFill>
                  <a:srgbClr val="0D172B"/>
                </a:solidFill>
                <a:latin typeface="Cera Pro Medium" panose="00000600000000000000" pitchFamily="50" charset="0"/>
              </a:rPr>
              <a:t>to explore how COVID </a:t>
            </a:r>
            <a:r>
              <a:rPr lang="en-US" sz="2400" dirty="0" smtClean="0">
                <a:solidFill>
                  <a:srgbClr val="0D172B"/>
                </a:solidFill>
                <a:latin typeface="Cera Pro Medium" panose="00000600000000000000" pitchFamily="50" charset="0"/>
              </a:rPr>
              <a:t>has influenced spending </a:t>
            </a:r>
            <a:r>
              <a:rPr lang="en-US" sz="2400" dirty="0">
                <a:solidFill>
                  <a:srgbClr val="0D172B"/>
                </a:solidFill>
                <a:latin typeface="Cera Pro Medium" panose="00000600000000000000" pitchFamily="50" charset="0"/>
              </a:rPr>
              <a:t>intentions in the short and long </a:t>
            </a:r>
            <a:r>
              <a:rPr lang="en-US" sz="2400" dirty="0" smtClean="0">
                <a:solidFill>
                  <a:srgbClr val="0D172B"/>
                </a:solidFill>
                <a:latin typeface="Cera Pro Medium" panose="00000600000000000000" pitchFamily="50" charset="0"/>
              </a:rPr>
              <a:t>term…</a:t>
            </a:r>
            <a:endParaRPr lang="en-US" sz="2400" dirty="0">
              <a:solidFill>
                <a:srgbClr val="0D172B"/>
              </a:solidFill>
              <a:latin typeface="Cera Pro Medium" panose="00000600000000000000" pitchFamily="50" charset="0"/>
            </a:endParaRPr>
          </a:p>
          <a:p>
            <a:endParaRPr lang="en-GB" sz="2400" dirty="0">
              <a:latin typeface="Cera Pro Medium" panose="00000600000000000000" pitchFamily="50" charset="0"/>
            </a:endParaRPr>
          </a:p>
        </p:txBody>
      </p:sp>
    </p:spTree>
    <p:extLst>
      <p:ext uri="{BB962C8B-B14F-4D97-AF65-F5344CB8AC3E}">
        <p14:creationId xmlns:p14="http://schemas.microsoft.com/office/powerpoint/2010/main" val="291306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518" b="20555"/>
          <a:stretch/>
        </p:blipFill>
        <p:spPr>
          <a:xfrm>
            <a:off x="1574799" y="2599914"/>
            <a:ext cx="9131409" cy="3178586"/>
          </a:xfrm>
          <a:prstGeom prst="rect">
            <a:avLst/>
          </a:prstGeom>
        </p:spPr>
      </p:pic>
      <p:sp>
        <p:nvSpPr>
          <p:cNvPr id="3" name="Rectangle 2"/>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4" name="Rectangle 3"/>
          <p:cNvSpPr/>
          <p:nvPr/>
        </p:nvSpPr>
        <p:spPr>
          <a:xfrm>
            <a:off x="138305" y="6426200"/>
            <a:ext cx="8874153" cy="430887"/>
          </a:xfrm>
          <a:prstGeom prst="rect">
            <a:avLst/>
          </a:prstGeom>
        </p:spPr>
        <p:txBody>
          <a:bodyPr/>
          <a:lstStyle/>
          <a:p>
            <a:pPr lvl="0">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Q</a:t>
            </a:r>
            <a:r>
              <a:rPr lang="en-GB" sz="1000" dirty="0">
                <a:solidFill>
                  <a:srgbClr val="686869"/>
                </a:solidFill>
                <a:latin typeface="Cera Pro" panose="00000500000000000000" pitchFamily="50" charset="0"/>
              </a:rPr>
              <a:t>: Now thinking further ahead, once things return to “normal” how will the COVID-19 experience influence your spending in general in the following areas? If you didn’t spend money on this thing before please select no change</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90091" b="1648"/>
          <a:stretch/>
        </p:blipFill>
        <p:spPr>
          <a:xfrm>
            <a:off x="2241550" y="6028302"/>
            <a:ext cx="8445500" cy="4318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9650" r="18187" b="79918"/>
          <a:stretch/>
        </p:blipFill>
        <p:spPr>
          <a:xfrm>
            <a:off x="864275" y="1533641"/>
            <a:ext cx="4318000" cy="75818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3214" y="1545927"/>
            <a:ext cx="952387" cy="952387"/>
          </a:xfrm>
          <a:prstGeom prst="rect">
            <a:avLst/>
          </a:prstGeom>
        </p:spPr>
      </p:pic>
      <p:sp>
        <p:nvSpPr>
          <p:cNvPr id="9" name="Title 1"/>
          <p:cNvSpPr txBox="1">
            <a:spLocks/>
          </p:cNvSpPr>
          <p:nvPr/>
        </p:nvSpPr>
        <p:spPr>
          <a:xfrm>
            <a:off x="651545" y="220479"/>
            <a:ext cx="11360907" cy="14778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A"/>
                </a:solidFill>
                <a:effectLst/>
                <a:uLnTx/>
                <a:uFillTx/>
                <a:latin typeface="Cera Pro Black" pitchFamily="2" charset="0"/>
                <a:ea typeface="+mj-ea"/>
                <a:cs typeface="+mj-cs"/>
              </a:rPr>
              <a:t>Continued boost for domestic travel long term</a:t>
            </a:r>
            <a:endParaRPr kumimoji="0" lang="en-GB" sz="40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424243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9" y="1830742"/>
            <a:ext cx="9105225" cy="4391932"/>
          </a:xfrm>
          <a:prstGeom prst="rect">
            <a:avLst/>
          </a:prstGeom>
        </p:spPr>
      </p:pic>
      <p:sp>
        <p:nvSpPr>
          <p:cNvPr id="3" name="Text Placeholder 2"/>
          <p:cNvSpPr txBox="1">
            <a:spLocks/>
          </p:cNvSpPr>
          <p:nvPr/>
        </p:nvSpPr>
        <p:spPr>
          <a:xfrm>
            <a:off x="889000" y="1764697"/>
            <a:ext cx="10515600" cy="4114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i="0" kern="120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smtClean="0">
                <a:ln>
                  <a:noFill/>
                </a:ln>
                <a:solidFill>
                  <a:schemeClr val="tx1"/>
                </a:solidFill>
                <a:effectLst/>
                <a:uLnTx/>
                <a:uFillTx/>
                <a:latin typeface="Cera Pro Medium" pitchFamily="2" charset="0"/>
                <a:ea typeface="+mn-ea"/>
                <a:cs typeface="+mn-cs"/>
              </a:rPr>
              <a:t>% agree</a:t>
            </a:r>
            <a:endParaRPr kumimoji="0" lang="en-GB" sz="1400" b="0" i="0" u="none" strike="noStrike" kern="1200" cap="none" spc="0" normalizeH="0" baseline="0" noProof="0" dirty="0">
              <a:ln>
                <a:noFill/>
              </a:ln>
              <a:solidFill>
                <a:schemeClr val="tx1"/>
              </a:solidFill>
              <a:effectLst/>
              <a:uLnTx/>
              <a:uFillTx/>
              <a:latin typeface="Cera Pro Medium" pitchFamily="2" charset="0"/>
              <a:ea typeface="+mn-ea"/>
              <a:cs typeface="+mn-cs"/>
            </a:endParaRPr>
          </a:p>
        </p:txBody>
      </p:sp>
      <p:sp>
        <p:nvSpPr>
          <p:cNvPr id="4" name="Title 1"/>
          <p:cNvSpPr txBox="1">
            <a:spLocks/>
          </p:cNvSpPr>
          <p:nvPr/>
        </p:nvSpPr>
        <p:spPr>
          <a:xfrm>
            <a:off x="889000" y="357639"/>
            <a:ext cx="10515600" cy="147310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smtClean="0">
                <a:ln>
                  <a:noFill/>
                </a:ln>
                <a:solidFill>
                  <a:srgbClr val="0D172A"/>
                </a:solidFill>
                <a:effectLst/>
                <a:uLnTx/>
                <a:uFillTx/>
                <a:latin typeface="Cera Pro Black" pitchFamily="2" charset="0"/>
                <a:ea typeface="+mj-ea"/>
                <a:cs typeface="+mj-cs"/>
              </a:rPr>
              <a:t>Radio plays an important role in purchase decisions, particularly the Newly WFH group</a:t>
            </a:r>
            <a:endParaRPr kumimoji="0" lang="en-GB" sz="40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
        <p:nvSpPr>
          <p:cNvPr id="5" name="Rectangle 4"/>
          <p:cNvSpPr/>
          <p:nvPr/>
        </p:nvSpPr>
        <p:spPr>
          <a:xfrm>
            <a:off x="138305" y="6451600"/>
            <a:ext cx="6592695" cy="405487"/>
          </a:xfrm>
          <a:prstGeom prst="rect">
            <a:avLst/>
          </a:prstGeom>
        </p:spPr>
        <p:txBody>
          <a:bodyPr/>
          <a:lstStyle/>
          <a:p>
            <a:pPr>
              <a:defRPr/>
            </a:pPr>
            <a:r>
              <a:rPr lang="en-GB" sz="1000" dirty="0" smtClean="0">
                <a:solidFill>
                  <a:srgbClr val="686869"/>
                </a:solidFill>
                <a:latin typeface="Cera Pro" panose="00000500000000000000" pitchFamily="50" charset="0"/>
              </a:rPr>
              <a:t>Q</a:t>
            </a:r>
            <a:r>
              <a:rPr lang="en-GB" sz="1000" dirty="0">
                <a:solidFill>
                  <a:srgbClr val="686869"/>
                </a:solidFill>
                <a:latin typeface="Cera Pro" panose="00000500000000000000" pitchFamily="50" charset="0"/>
              </a:rPr>
              <a:t>: Here are some things people have said about radio advertising and making decisions about what to buy. How much do you agree or disagree with each statement?</a:t>
            </a:r>
          </a:p>
        </p:txBody>
      </p:sp>
      <p:sp>
        <p:nvSpPr>
          <p:cNvPr id="6" name="Rectangle 5"/>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Tree>
    <p:extLst>
      <p:ext uri="{BB962C8B-B14F-4D97-AF65-F5344CB8AC3E}">
        <p14:creationId xmlns:p14="http://schemas.microsoft.com/office/powerpoint/2010/main" val="82069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06136"/>
            <a:ext cx="12466864" cy="7135586"/>
          </a:xfrm>
          <a:prstGeom prst="rect">
            <a:avLst/>
          </a:prstGeom>
          <a:solidFill>
            <a:srgbClr val="F1AF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1AFCD"/>
              </a:solidFill>
            </a:endParaRPr>
          </a:p>
        </p:txBody>
      </p:sp>
      <p:sp>
        <p:nvSpPr>
          <p:cNvPr id="3" name="Title 1"/>
          <p:cNvSpPr txBox="1">
            <a:spLocks/>
          </p:cNvSpPr>
          <p:nvPr/>
        </p:nvSpPr>
        <p:spPr>
          <a:xfrm>
            <a:off x="838200" y="365125"/>
            <a:ext cx="10515600" cy="945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chemeClr val="bg1"/>
                </a:solidFill>
                <a:effectLst/>
                <a:uLnTx/>
                <a:uFillTx/>
                <a:latin typeface="Cera Pro Black" pitchFamily="2" charset="0"/>
                <a:ea typeface="+mj-ea"/>
                <a:cs typeface="+mj-cs"/>
              </a:rPr>
              <a:t>Summary 1</a:t>
            </a:r>
            <a:endParaRPr kumimoji="0" lang="en-GB" sz="4000" b="1" i="1" u="none" strike="noStrike" kern="1200" cap="none" spc="0" normalizeH="0" baseline="0" noProof="0" dirty="0">
              <a:ln>
                <a:noFill/>
              </a:ln>
              <a:solidFill>
                <a:schemeClr val="bg1"/>
              </a:solidFill>
              <a:effectLst/>
              <a:uLnTx/>
              <a:uFillTx/>
              <a:latin typeface="Cera Pro Black" pitchFamily="2" charset="0"/>
              <a:ea typeface="+mj-ea"/>
              <a:cs typeface="+mj-cs"/>
            </a:endParaRPr>
          </a:p>
        </p:txBody>
      </p:sp>
      <p:sp>
        <p:nvSpPr>
          <p:cNvPr id="4" name="Content Placeholder 3"/>
          <p:cNvSpPr txBox="1">
            <a:spLocks/>
          </p:cNvSpPr>
          <p:nvPr/>
        </p:nvSpPr>
        <p:spPr>
          <a:xfrm>
            <a:off x="838200" y="1663699"/>
            <a:ext cx="10325101" cy="4383315"/>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lang="en-US" sz="1400" b="0" i="0" kern="1200">
                <a:solidFill>
                  <a:schemeClr val="tx1"/>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i="0" kern="1200">
                <a:solidFill>
                  <a:schemeClr val="tx1"/>
                </a:solidFill>
                <a:latin typeface="Cera Pro Medium" pitchFamily="2" charset="0"/>
                <a:ea typeface="+mn-ea"/>
                <a:cs typeface="+mn-cs"/>
              </a:defRPr>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lang="en-US" sz="1400" b="0" i="0" kern="120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chemeClr val="bg1"/>
                </a:solidFill>
                <a:effectLst/>
                <a:uLnTx/>
                <a:uFillTx/>
                <a:latin typeface="Cera Pro Medium" pitchFamily="2" charset="0"/>
                <a:ea typeface="+mn-ea"/>
                <a:cs typeface="+mn-cs"/>
              </a:rPr>
              <a:t>People feel mixed emotions about the relaxation of lockdown, with both optimism and concerns dominating feelings</a:t>
            </a:r>
          </a:p>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endParaRPr kumimoji="0" lang="en-GB" sz="2400" b="0" i="0" u="none" strike="noStrike" kern="1200" cap="none" spc="0" normalizeH="0" baseline="0" noProof="0" dirty="0" smtClean="0">
              <a:ln>
                <a:noFill/>
              </a:ln>
              <a:solidFill>
                <a:schemeClr val="bg1"/>
              </a:solidFill>
              <a:effectLst/>
              <a:uLnTx/>
              <a:uFillTx/>
              <a:latin typeface="Cera Pro Medium" pitchFamily="2" charset="0"/>
              <a:ea typeface="+mn-ea"/>
              <a:cs typeface="+mn-cs"/>
            </a:endParaRPr>
          </a:p>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chemeClr val="bg1"/>
                </a:solidFill>
                <a:effectLst/>
                <a:uLnTx/>
                <a:uFillTx/>
                <a:latin typeface="Cera Pro Medium" pitchFamily="2" charset="0"/>
                <a:ea typeface="+mn-ea"/>
                <a:cs typeface="+mn-cs"/>
              </a:rPr>
              <a:t>There is pent-up desire to spend among commercial radio listeners across a range of categories, particularly on travel and social activities (bars and restaurants) again</a:t>
            </a:r>
          </a:p>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endParaRPr kumimoji="0" lang="en-GB" sz="2400" b="0" i="0" u="none" strike="noStrike" kern="1200" cap="none" spc="0" normalizeH="0" baseline="0" noProof="0" dirty="0" smtClean="0">
              <a:ln>
                <a:noFill/>
              </a:ln>
              <a:solidFill>
                <a:schemeClr val="bg1"/>
              </a:solidFill>
              <a:effectLst/>
              <a:uLnTx/>
              <a:uFillTx/>
              <a:latin typeface="Cera Pro Medium" pitchFamily="2" charset="0"/>
              <a:ea typeface="+mn-ea"/>
              <a:cs typeface="+mn-cs"/>
            </a:endParaRPr>
          </a:p>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chemeClr val="bg1"/>
                </a:solidFill>
                <a:effectLst/>
                <a:uLnTx/>
                <a:uFillTx/>
                <a:latin typeface="Cera Pro Medium" pitchFamily="2" charset="0"/>
                <a:ea typeface="+mn-ea"/>
                <a:cs typeface="+mn-cs"/>
              </a:rPr>
              <a:t>This is likely to be realised in a bounce-back in spend across a number of categories, but more pragmatically distributed across socially distanced/practical activities	</a:t>
            </a:r>
          </a:p>
          <a:p>
            <a:pPr marL="0" marR="0" lvl="0" indent="0" algn="l" defTabSz="914400" rtl="0" eaLnBrk="1" fontAlgn="auto" latinLnBrk="0" hangingPunct="1">
              <a:lnSpc>
                <a:spcPct val="100000"/>
              </a:lnSpc>
              <a:spcBef>
                <a:spcPts val="0"/>
              </a:spcBef>
              <a:spcAft>
                <a:spcPts val="0"/>
              </a:spcAft>
              <a:buClr>
                <a:srgbClr val="F069A4"/>
              </a:buClr>
              <a:buSzTx/>
              <a:buFont typeface="Arial" panose="020B0604020202020204" pitchFamily="34" charset="0"/>
              <a:buNone/>
              <a:tabLst/>
              <a:defRPr/>
            </a:pPr>
            <a:r>
              <a:rPr kumimoji="0" lang="en-GB" sz="2000" b="0" i="0" u="none" strike="noStrike" kern="1200" cap="none" spc="0" normalizeH="0" baseline="0" noProof="0" dirty="0" smtClean="0">
                <a:ln>
                  <a:noFill/>
                </a:ln>
                <a:solidFill>
                  <a:schemeClr val="bg1"/>
                </a:solidFill>
                <a:effectLst/>
                <a:uLnTx/>
                <a:uFillTx/>
                <a:latin typeface="Cera Pro Medium" pitchFamily="2" charset="0"/>
                <a:ea typeface="+mn-ea"/>
                <a:cs typeface="+mn-cs"/>
              </a:rPr>
              <a:t>	- DIY/gardening</a:t>
            </a:r>
          </a:p>
          <a:p>
            <a:pPr marL="0" marR="0" lvl="0" indent="0" algn="l" defTabSz="914400" rtl="0" eaLnBrk="1" fontAlgn="auto" latinLnBrk="0" hangingPunct="1">
              <a:lnSpc>
                <a:spcPct val="100000"/>
              </a:lnSpc>
              <a:spcBef>
                <a:spcPts val="0"/>
              </a:spcBef>
              <a:spcAft>
                <a:spcPts val="0"/>
              </a:spcAft>
              <a:buClr>
                <a:srgbClr val="F069A4"/>
              </a:buClr>
              <a:buSzTx/>
              <a:buFont typeface="Arial" panose="020B0604020202020204" pitchFamily="34" charset="0"/>
              <a:buNone/>
              <a:tabLst/>
              <a:defRPr/>
            </a:pPr>
            <a:r>
              <a:rPr kumimoji="0" lang="en-GB" sz="2000" b="0" i="0" u="none" strike="noStrike" kern="1200" cap="none" spc="0" normalizeH="0" baseline="0" noProof="0" dirty="0" smtClean="0">
                <a:ln>
                  <a:noFill/>
                </a:ln>
                <a:solidFill>
                  <a:schemeClr val="bg1"/>
                </a:solidFill>
                <a:effectLst/>
                <a:uLnTx/>
                <a:uFillTx/>
                <a:latin typeface="Cera Pro Medium" pitchFamily="2" charset="0"/>
                <a:ea typeface="+mn-ea"/>
                <a:cs typeface="+mn-cs"/>
              </a:rPr>
              <a:t>	- domestic travel </a:t>
            </a:r>
          </a:p>
          <a:p>
            <a:pPr marL="0" marR="0" lvl="0" indent="0" algn="l" defTabSz="914400" rtl="0" eaLnBrk="1" fontAlgn="auto" latinLnBrk="0" hangingPunct="1">
              <a:lnSpc>
                <a:spcPct val="100000"/>
              </a:lnSpc>
              <a:spcBef>
                <a:spcPts val="0"/>
              </a:spcBef>
              <a:spcAft>
                <a:spcPts val="0"/>
              </a:spcAft>
              <a:buClr>
                <a:srgbClr val="F069A4"/>
              </a:buClr>
              <a:buSzTx/>
              <a:buFont typeface="Arial" panose="020B0604020202020204" pitchFamily="34" charset="0"/>
              <a:buNone/>
              <a:tabLst/>
              <a:defRPr/>
            </a:pPr>
            <a:r>
              <a:rPr kumimoji="0" lang="en-GB" sz="2000" b="0" i="0" u="none" strike="noStrike" kern="1200" cap="none" spc="0" normalizeH="0" baseline="0" noProof="0" dirty="0" smtClean="0">
                <a:ln>
                  <a:noFill/>
                </a:ln>
                <a:solidFill>
                  <a:schemeClr val="bg1"/>
                </a:solidFill>
                <a:effectLst/>
                <a:uLnTx/>
                <a:uFillTx/>
                <a:latin typeface="Cera Pro Medium" pitchFamily="2" charset="0"/>
                <a:ea typeface="+mn-ea"/>
                <a:cs typeface="+mn-cs"/>
              </a:rPr>
              <a:t>	- clothes/footwear</a:t>
            </a:r>
          </a:p>
        </p:txBody>
      </p:sp>
    </p:spTree>
    <p:extLst>
      <p:ext uri="{BB962C8B-B14F-4D97-AF65-F5344CB8AC3E}">
        <p14:creationId xmlns:p14="http://schemas.microsoft.com/office/powerpoint/2010/main" val="1565324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06136"/>
            <a:ext cx="12466864" cy="7135586"/>
          </a:xfrm>
          <a:prstGeom prst="rect">
            <a:avLst/>
          </a:prstGeom>
          <a:solidFill>
            <a:srgbClr val="8FE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838200" y="365125"/>
            <a:ext cx="10515600" cy="945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chemeClr val="bg1"/>
                </a:solidFill>
                <a:effectLst/>
                <a:uLnTx/>
                <a:uFillTx/>
                <a:latin typeface="Cera Pro Black" pitchFamily="2" charset="0"/>
                <a:ea typeface="+mj-ea"/>
                <a:cs typeface="+mj-cs"/>
              </a:rPr>
              <a:t>Summary 2</a:t>
            </a:r>
            <a:endParaRPr kumimoji="0" lang="en-GB" sz="4000" b="1" i="1" u="none" strike="noStrike" kern="1200" cap="none" spc="0" normalizeH="0" baseline="0" noProof="0" dirty="0">
              <a:ln>
                <a:noFill/>
              </a:ln>
              <a:solidFill>
                <a:schemeClr val="bg1"/>
              </a:solidFill>
              <a:effectLst/>
              <a:uLnTx/>
              <a:uFillTx/>
              <a:latin typeface="Cera Pro Black" pitchFamily="2" charset="0"/>
              <a:ea typeface="+mj-ea"/>
              <a:cs typeface="+mj-cs"/>
            </a:endParaRPr>
          </a:p>
        </p:txBody>
      </p:sp>
      <p:sp>
        <p:nvSpPr>
          <p:cNvPr id="6" name="Content Placeholder 3"/>
          <p:cNvSpPr txBox="1">
            <a:spLocks/>
          </p:cNvSpPr>
          <p:nvPr/>
        </p:nvSpPr>
        <p:spPr>
          <a:xfrm>
            <a:off x="838199" y="1663699"/>
            <a:ext cx="10515601" cy="4472215"/>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lang="en-US" sz="1400" b="0" i="0" kern="1200">
                <a:solidFill>
                  <a:schemeClr val="tx1"/>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i="0" kern="1200">
                <a:solidFill>
                  <a:schemeClr val="tx1"/>
                </a:solidFill>
                <a:latin typeface="Cera Pro Medium" pitchFamily="2" charset="0"/>
                <a:ea typeface="+mn-ea"/>
                <a:cs typeface="+mn-cs"/>
              </a:defRPr>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lang="en-US" sz="1400" b="0" i="0" kern="120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chemeClr val="bg1"/>
                </a:solidFill>
                <a:effectLst/>
                <a:uLnTx/>
                <a:uFillTx/>
                <a:latin typeface="Cera Pro Medium" pitchFamily="2" charset="0"/>
                <a:ea typeface="+mn-ea"/>
                <a:cs typeface="+mn-cs"/>
              </a:rPr>
              <a:t>After the initial bounce-back, long-term spending predictions are less extreme with a continued focus on the pragmatic, with positive indicators around social activities as COVID threat recedes</a:t>
            </a:r>
          </a:p>
          <a:p>
            <a:pPr marL="0" marR="0" lvl="0" indent="0" algn="l" defTabSz="914400" rtl="0" eaLnBrk="1" fontAlgn="auto" latinLnBrk="0" hangingPunct="1">
              <a:lnSpc>
                <a:spcPct val="100000"/>
              </a:lnSpc>
              <a:spcBef>
                <a:spcPts val="600"/>
              </a:spcBef>
              <a:spcAft>
                <a:spcPts val="600"/>
              </a:spcAft>
              <a:buClr>
                <a:srgbClr val="F069A4"/>
              </a:buClr>
              <a:buSzTx/>
              <a:buFont typeface="Arial" panose="020B0604020202020204" pitchFamily="34" charset="0"/>
              <a:buNone/>
              <a:tabLst/>
              <a:defRPr/>
            </a:pPr>
            <a:r>
              <a:rPr kumimoji="0" lang="en-GB" sz="2000" b="0" i="0" u="none" strike="noStrike" kern="1200" cap="none" spc="0" normalizeH="0" baseline="0" noProof="0" dirty="0" smtClean="0">
                <a:ln>
                  <a:noFill/>
                </a:ln>
                <a:solidFill>
                  <a:schemeClr val="bg1"/>
                </a:solidFill>
                <a:effectLst/>
                <a:uLnTx/>
                <a:uFillTx/>
                <a:latin typeface="Cera Pro Medium" pitchFamily="2" charset="0"/>
                <a:ea typeface="+mn-ea"/>
                <a:cs typeface="+mn-cs"/>
              </a:rPr>
              <a:t>	- Increase in grocery spend alongside DIY/Gardening; clothes/footwear</a:t>
            </a:r>
          </a:p>
          <a:p>
            <a:pPr marL="0" marR="0" lvl="0" indent="0" algn="l" defTabSz="914400" rtl="0" eaLnBrk="1" fontAlgn="auto" latinLnBrk="0" hangingPunct="1">
              <a:lnSpc>
                <a:spcPct val="100000"/>
              </a:lnSpc>
              <a:spcBef>
                <a:spcPts val="0"/>
              </a:spcBef>
              <a:spcAft>
                <a:spcPts val="600"/>
              </a:spcAft>
              <a:buClr>
                <a:srgbClr val="F069A4"/>
              </a:buClr>
              <a:buSzTx/>
              <a:buFont typeface="Arial" panose="020B0604020202020204" pitchFamily="34" charset="0"/>
              <a:buNone/>
              <a:tabLst/>
              <a:defRPr/>
            </a:pPr>
            <a:r>
              <a:rPr kumimoji="0" lang="en-GB" sz="2000" b="0" i="0" u="none" strike="noStrike" kern="1200" cap="none" spc="0" normalizeH="0" baseline="0" noProof="0" dirty="0" smtClean="0">
                <a:ln>
                  <a:noFill/>
                </a:ln>
                <a:solidFill>
                  <a:schemeClr val="bg1"/>
                </a:solidFill>
                <a:effectLst/>
                <a:uLnTx/>
                <a:uFillTx/>
                <a:latin typeface="Cera Pro Medium" pitchFamily="2" charset="0"/>
                <a:ea typeface="+mn-ea"/>
                <a:cs typeface="+mn-cs"/>
              </a:rPr>
              <a:t>	- Longer term future looks rosier for restaurants</a:t>
            </a:r>
          </a:p>
          <a:p>
            <a:pPr marL="0" marR="0" lvl="0" indent="0" algn="l" defTabSz="914400" rtl="0" eaLnBrk="1" fontAlgn="auto" latinLnBrk="0" hangingPunct="1">
              <a:lnSpc>
                <a:spcPct val="100000"/>
              </a:lnSpc>
              <a:spcBef>
                <a:spcPts val="0"/>
              </a:spcBef>
              <a:spcAft>
                <a:spcPts val="600"/>
              </a:spcAft>
              <a:buClr>
                <a:srgbClr val="F069A4"/>
              </a:buClr>
              <a:buSzTx/>
              <a:buFont typeface="Arial" panose="020B0604020202020204" pitchFamily="34" charset="0"/>
              <a:buNone/>
              <a:tabLst/>
              <a:defRPr/>
            </a:pPr>
            <a:r>
              <a:rPr kumimoji="0" lang="en-GB" sz="2000" b="0" i="0" u="none" strike="noStrike" kern="1200" cap="none" spc="0" normalizeH="0" baseline="0" noProof="0" dirty="0" smtClean="0">
                <a:ln>
                  <a:noFill/>
                </a:ln>
                <a:solidFill>
                  <a:schemeClr val="bg1"/>
                </a:solidFill>
                <a:effectLst/>
                <a:uLnTx/>
                <a:uFillTx/>
                <a:latin typeface="Cera Pro Medium" pitchFamily="2" charset="0"/>
                <a:ea typeface="+mn-ea"/>
                <a:cs typeface="+mn-cs"/>
              </a:rPr>
              <a:t>	- Domestic travel remains the dominant choice for the longer term</a:t>
            </a:r>
          </a:p>
          <a:p>
            <a:pPr marL="0" marR="0" lvl="0" indent="0" algn="l" defTabSz="914400" rtl="0" eaLnBrk="1" fontAlgn="auto" latinLnBrk="0" hangingPunct="1">
              <a:lnSpc>
                <a:spcPct val="100000"/>
              </a:lnSpc>
              <a:spcBef>
                <a:spcPts val="0"/>
              </a:spcBef>
              <a:spcAft>
                <a:spcPts val="0"/>
              </a:spcAft>
              <a:buClr>
                <a:srgbClr val="F069A4"/>
              </a:buClr>
              <a:buSzTx/>
              <a:buFont typeface="Arial" panose="020B0604020202020204" pitchFamily="34" charset="0"/>
              <a:buNone/>
              <a:tabLst/>
              <a:defRPr/>
            </a:pPr>
            <a:endParaRPr kumimoji="0" lang="en-GB" sz="2000" b="0" i="0" u="none" strike="noStrike" kern="1200" cap="none" spc="0" normalizeH="0" baseline="0" noProof="0" dirty="0" smtClean="0">
              <a:ln>
                <a:noFill/>
              </a:ln>
              <a:solidFill>
                <a:schemeClr val="bg1"/>
              </a:solidFill>
              <a:effectLst/>
              <a:uLnTx/>
              <a:uFillTx/>
              <a:latin typeface="Cera Pro Medium" pitchFamily="2" charset="0"/>
              <a:ea typeface="+mn-ea"/>
              <a:cs typeface="+mn-cs"/>
            </a:endParaRPr>
          </a:p>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chemeClr val="bg1"/>
                </a:solidFill>
                <a:effectLst/>
                <a:uLnTx/>
                <a:uFillTx/>
                <a:latin typeface="Cera Pro Medium" pitchFamily="2" charset="0"/>
                <a:ea typeface="+mn-ea"/>
                <a:cs typeface="+mn-cs"/>
              </a:rPr>
              <a:t>Radio has a key role to play in purchase decisions, particularly among the Newly WFH group who have increased their listening the most, meaning they have an even greater opportunity to be impacted by radio advertising.</a:t>
            </a:r>
          </a:p>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D172A"/>
              </a:solidFill>
              <a:effectLst/>
              <a:uLnTx/>
              <a:uFillTx/>
              <a:latin typeface="Cera Pro Medium" pitchFamily="2" charset="0"/>
              <a:ea typeface="+mn-ea"/>
              <a:cs typeface="+mn-cs"/>
            </a:endParaRPr>
          </a:p>
        </p:txBody>
      </p:sp>
    </p:spTree>
    <p:extLst>
      <p:ext uri="{BB962C8B-B14F-4D97-AF65-F5344CB8AC3E}">
        <p14:creationId xmlns:p14="http://schemas.microsoft.com/office/powerpoint/2010/main" val="3320244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14298"/>
          <a:stretch/>
        </p:blipFill>
        <p:spPr>
          <a:xfrm>
            <a:off x="11323673" y="6028847"/>
            <a:ext cx="642608" cy="83978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20727"/>
          <a:stretch/>
        </p:blipFill>
        <p:spPr>
          <a:xfrm>
            <a:off x="-43701" y="0"/>
            <a:ext cx="12235701" cy="6858000"/>
          </a:xfrm>
          <a:prstGeom prst="rect">
            <a:avLst/>
          </a:prstGeom>
        </p:spPr>
      </p:pic>
      <p:sp>
        <p:nvSpPr>
          <p:cNvPr id="7" name="TextBox 6"/>
          <p:cNvSpPr txBox="1"/>
          <p:nvPr/>
        </p:nvSpPr>
        <p:spPr>
          <a:xfrm>
            <a:off x="7303620" y="5262578"/>
            <a:ext cx="5114259" cy="1107996"/>
          </a:xfrm>
          <a:prstGeom prst="rect">
            <a:avLst/>
          </a:prstGeom>
          <a:noFill/>
        </p:spPr>
        <p:txBody>
          <a:bodyPr wrap="square" rtlCol="0">
            <a:spAutoFit/>
          </a:bodyPr>
          <a:lstStyle/>
          <a:p>
            <a:r>
              <a:rPr lang="en-GB" sz="6600" dirty="0" smtClean="0">
                <a:solidFill>
                  <a:schemeClr val="bg1"/>
                </a:solidFill>
                <a:latin typeface="Cera Pro Medium" panose="00000600000000000000" pitchFamily="50" charset="0"/>
              </a:rPr>
              <a:t>Thank you</a:t>
            </a:r>
            <a:endParaRPr lang="en-GB" sz="6600" dirty="0">
              <a:solidFill>
                <a:schemeClr val="bg1"/>
              </a:solidFill>
              <a:latin typeface="Cera Pro Medium" panose="00000600000000000000" pitchFamily="50" charset="0"/>
            </a:endParaRPr>
          </a:p>
        </p:txBody>
      </p:sp>
    </p:spTree>
    <p:extLst>
      <p:ext uri="{BB962C8B-B14F-4D97-AF65-F5344CB8AC3E}">
        <p14:creationId xmlns:p14="http://schemas.microsoft.com/office/powerpoint/2010/main" val="2838783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51962" y="503126"/>
            <a:ext cx="10515600" cy="945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lvl="0">
              <a:defRPr/>
            </a:pPr>
            <a:r>
              <a:rPr lang="en-GB" sz="3600" dirty="0">
                <a:solidFill>
                  <a:srgbClr val="0D172B"/>
                </a:solidFill>
              </a:rPr>
              <a:t>The survey</a:t>
            </a:r>
            <a:endParaRPr kumimoji="0" lang="en-GB" sz="3600" b="1" i="1" u="none" strike="noStrike" kern="1200" cap="none" spc="0" normalizeH="0" baseline="0" noProof="0" dirty="0">
              <a:ln>
                <a:noFill/>
              </a:ln>
              <a:solidFill>
                <a:srgbClr val="0D172B"/>
              </a:solidFill>
              <a:effectLst/>
              <a:uLnTx/>
              <a:uFillTx/>
            </a:endParaRPr>
          </a:p>
        </p:txBody>
      </p:sp>
      <p:sp>
        <p:nvSpPr>
          <p:cNvPr id="16" name="Content Placeholder 3"/>
          <p:cNvSpPr txBox="1">
            <a:spLocks/>
          </p:cNvSpPr>
          <p:nvPr/>
        </p:nvSpPr>
        <p:spPr>
          <a:xfrm>
            <a:off x="6151962" y="1893454"/>
            <a:ext cx="5813056" cy="3807461"/>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Clr>
                <a:schemeClr val="accent1"/>
              </a:buClr>
              <a:buFont typeface="Arial" panose="020B0604020202020204" pitchFamily="34" charset="0"/>
              <a:buChar char="•"/>
              <a:defRPr lang="en-US" sz="1400" b="0" i="0" kern="1200">
                <a:solidFill>
                  <a:schemeClr val="tx1"/>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400" b="0" i="0" kern="1200">
                <a:solidFill>
                  <a:schemeClr val="tx1"/>
                </a:solidFill>
                <a:latin typeface="Cera Pro Medium" pitchFamily="2" charset="0"/>
                <a:ea typeface="+mn-ea"/>
                <a:cs typeface="+mn-cs"/>
              </a:defRPr>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lang="en-US" sz="1400" b="0" i="0" kern="120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D172B"/>
                </a:solidFill>
                <a:effectLst/>
                <a:uLnTx/>
                <a:uFillTx/>
                <a:latin typeface="Cera Pro Medium" pitchFamily="2" charset="0"/>
                <a:ea typeface="+mn-ea"/>
                <a:cs typeface="+mn-cs"/>
              </a:rPr>
              <a:t>Conducted by research agency DRG</a:t>
            </a:r>
          </a:p>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D172B"/>
                </a:solidFill>
                <a:effectLst/>
                <a:uLnTx/>
                <a:uFillTx/>
                <a:latin typeface="Cera Pro Medium" pitchFamily="2" charset="0"/>
                <a:ea typeface="+mn-ea"/>
                <a:cs typeface="+mn-cs"/>
              </a:rPr>
              <a:t>1000 commercial radio listeners took part in an online quantitative survey</a:t>
            </a:r>
          </a:p>
          <a:p>
            <a:pPr marL="285750" marR="0" lvl="0" indent="-285750" algn="l" defTabSz="914400" rtl="0" eaLnBrk="1" fontAlgn="auto" latinLnBrk="0" hangingPunct="1">
              <a:lnSpc>
                <a:spcPct val="90000"/>
              </a:lnSpc>
              <a:spcBef>
                <a:spcPts val="1000"/>
              </a:spcBef>
              <a:spcAft>
                <a:spcPts val="0"/>
              </a:spcAft>
              <a:buClr>
                <a:srgbClr val="F069A4"/>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D172B"/>
                </a:solidFill>
                <a:effectLst/>
                <a:uLnTx/>
                <a:uFillTx/>
                <a:latin typeface="Cera Pro Medium" pitchFamily="2" charset="0"/>
                <a:ea typeface="+mn-ea"/>
                <a:cs typeface="+mn-cs"/>
              </a:rPr>
              <a:t>We identified 3 key audience groups</a:t>
            </a:r>
            <a:endParaRPr kumimoji="0" lang="en-GB" sz="2400" b="0" i="0" u="none" strike="noStrike" kern="1200" cap="none" spc="0" normalizeH="0" baseline="0" noProof="0" dirty="0">
              <a:ln>
                <a:noFill/>
              </a:ln>
              <a:solidFill>
                <a:srgbClr val="0D172B"/>
              </a:solidFill>
              <a:effectLst/>
              <a:uLnTx/>
              <a:uFillTx/>
              <a:latin typeface="Cera Pro Medium" pitchFamily="2" charset="0"/>
              <a:ea typeface="+mn-ea"/>
              <a:cs typeface="+mn-cs"/>
            </a:endParaRPr>
          </a:p>
        </p:txBody>
      </p:sp>
      <p:grpSp>
        <p:nvGrpSpPr>
          <p:cNvPr id="17" name="Group 16"/>
          <p:cNvGrpSpPr/>
          <p:nvPr/>
        </p:nvGrpSpPr>
        <p:grpSpPr>
          <a:xfrm>
            <a:off x="6779602" y="3733684"/>
            <a:ext cx="4922397" cy="2690750"/>
            <a:chOff x="463848" y="3470424"/>
            <a:chExt cx="4825229" cy="2968993"/>
          </a:xfrm>
        </p:grpSpPr>
        <p:pic>
          <p:nvPicPr>
            <p:cNvPr id="18" name="Picture 17"/>
            <p:cNvPicPr>
              <a:picLocks noChangeAspect="1"/>
            </p:cNvPicPr>
            <p:nvPr/>
          </p:nvPicPr>
          <p:blipFill>
            <a:blip r:embed="rId2"/>
            <a:stretch>
              <a:fillRect/>
            </a:stretch>
          </p:blipFill>
          <p:spPr>
            <a:xfrm>
              <a:off x="463848" y="3470424"/>
              <a:ext cx="4825229" cy="2968993"/>
            </a:xfrm>
            <a:prstGeom prst="rect">
              <a:avLst/>
            </a:prstGeom>
          </p:spPr>
        </p:pic>
        <p:sp>
          <p:nvSpPr>
            <p:cNvPr id="19" name="Rectangle 18"/>
            <p:cNvSpPr/>
            <p:nvPr/>
          </p:nvSpPr>
          <p:spPr>
            <a:xfrm>
              <a:off x="1902443" y="3582408"/>
              <a:ext cx="2473176" cy="314532"/>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p:cNvSpPr/>
            <p:nvPr/>
          </p:nvSpPr>
          <p:spPr>
            <a:xfrm>
              <a:off x="769119" y="4560748"/>
              <a:ext cx="1057339" cy="111949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Cera Pro" panose="00000500000000000000" pitchFamily="50" charset="0"/>
                  <a:ea typeface="+mn-ea"/>
                  <a:cs typeface="+mn-cs"/>
                </a:rPr>
                <a:t>Used to work primarily from an office but is now working from home </a:t>
              </a:r>
              <a:endParaRPr kumimoji="0" lang="en-GB" sz="1100" b="0" i="0" u="none" strike="noStrike" kern="0" cap="none" spc="0" normalizeH="0" baseline="0" noProof="0" dirty="0">
                <a:ln>
                  <a:noFill/>
                </a:ln>
                <a:solidFill>
                  <a:srgbClr val="000000"/>
                </a:solidFill>
                <a:effectLst/>
                <a:uLnTx/>
                <a:uFillTx/>
                <a:latin typeface="Cera Pro" panose="00000500000000000000" pitchFamily="50" charset="0"/>
                <a:ea typeface="+mn-ea"/>
                <a:cs typeface="+mn-cs"/>
              </a:endParaRPr>
            </a:p>
          </p:txBody>
        </p:sp>
        <p:sp>
          <p:nvSpPr>
            <p:cNvPr id="21" name="Rectangle 20"/>
            <p:cNvSpPr/>
            <p:nvPr/>
          </p:nvSpPr>
          <p:spPr>
            <a:xfrm>
              <a:off x="2269635" y="4560748"/>
              <a:ext cx="1057339" cy="111949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Cera Pro" panose="00000500000000000000" pitchFamily="50" charset="0"/>
                  <a:ea typeface="+mn-ea"/>
                  <a:cs typeface="+mn-cs"/>
                </a:rPr>
                <a:t>At home due to furlough or work being non-essential</a:t>
              </a:r>
              <a:endParaRPr kumimoji="0" lang="en-GB" sz="1100" b="0" i="0" u="none" strike="noStrike" kern="0" cap="none" spc="0" normalizeH="0" baseline="0" noProof="0" dirty="0">
                <a:ln>
                  <a:noFill/>
                </a:ln>
                <a:solidFill>
                  <a:srgbClr val="000000"/>
                </a:solidFill>
                <a:effectLst/>
                <a:uLnTx/>
                <a:uFillTx/>
                <a:latin typeface="Cera Pro" panose="00000500000000000000" pitchFamily="50" charset="0"/>
                <a:ea typeface="+mn-ea"/>
                <a:cs typeface="+mn-cs"/>
              </a:endParaRPr>
            </a:p>
          </p:txBody>
        </p:sp>
        <p:sp>
          <p:nvSpPr>
            <p:cNvPr id="22" name="Rectangle 21"/>
            <p:cNvSpPr/>
            <p:nvPr/>
          </p:nvSpPr>
          <p:spPr>
            <a:xfrm>
              <a:off x="3770151" y="4632826"/>
              <a:ext cx="1057339" cy="111949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Cera Pro" panose="00000500000000000000" pitchFamily="50" charset="0"/>
                  <a:ea typeface="+mn-ea"/>
                  <a:cs typeface="+mn-cs"/>
                </a:rPr>
                <a:t>Still working at employers premises due to being a designated key worker </a:t>
              </a:r>
              <a:endParaRPr kumimoji="0" lang="en-GB" sz="1100" b="0" i="0" u="none" strike="noStrike" kern="0" cap="none" spc="0" normalizeH="0" baseline="0" noProof="0" dirty="0">
                <a:ln>
                  <a:noFill/>
                </a:ln>
                <a:solidFill>
                  <a:srgbClr val="000000"/>
                </a:solidFill>
                <a:effectLst/>
                <a:uLnTx/>
                <a:uFillTx/>
                <a:latin typeface="Cera Pro" panose="00000500000000000000" pitchFamily="50" charset="0"/>
                <a:ea typeface="+mn-ea"/>
                <a:cs typeface="+mn-cs"/>
              </a:endParaRPr>
            </a:p>
          </p:txBody>
        </p:sp>
      </p:grpSp>
      <p:sp>
        <p:nvSpPr>
          <p:cNvPr id="5" name="Picture Placeholder 4"/>
          <p:cNvSpPr>
            <a:spLocks noGrp="1"/>
          </p:cNvSpPr>
          <p:nvPr>
            <p:ph type="pic" sz="quarter" idx="11"/>
          </p:nvPr>
        </p:nvSpPr>
        <p:spPr/>
      </p:sp>
      <p:pic>
        <p:nvPicPr>
          <p:cNvPr id="23" name="Picture Placeholder 5"/>
          <p:cNvPicPr>
            <a:picLocks noChangeAspect="1"/>
          </p:cNvPicPr>
          <p:nvPr/>
        </p:nvPicPr>
        <p:blipFill>
          <a:blip r:embed="rId3" cstate="print">
            <a:extLst>
              <a:ext uri="{28A0092B-C50C-407E-A947-70E740481C1C}">
                <a14:useLocalDpi xmlns:a14="http://schemas.microsoft.com/office/drawing/2010/main" val="0"/>
              </a:ext>
            </a:extLst>
          </a:blip>
          <a:srcRect l="19190" r="19190"/>
          <a:stretch>
            <a:fillRect/>
          </a:stretch>
        </p:blipFill>
        <p:spPr>
          <a:xfrm>
            <a:off x="12078" y="0"/>
            <a:ext cx="5976594" cy="6858000"/>
          </a:xfrm>
          <a:prstGeom prst="rect">
            <a:avLst/>
          </a:prstGeom>
        </p:spPr>
      </p:pic>
    </p:spTree>
    <p:extLst>
      <p:ext uri="{BB962C8B-B14F-4D97-AF65-F5344CB8AC3E}">
        <p14:creationId xmlns:p14="http://schemas.microsoft.com/office/powerpoint/2010/main" val="17555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599" y="4384736"/>
            <a:ext cx="5141527" cy="21567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82" y="1881962"/>
            <a:ext cx="5674498" cy="408391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599" y="1842827"/>
            <a:ext cx="5097401" cy="2412510"/>
          </a:xfrm>
          <a:prstGeom prst="rect">
            <a:avLst/>
          </a:prstGeom>
        </p:spPr>
      </p:pic>
      <p:sp>
        <p:nvSpPr>
          <p:cNvPr id="5" name="Title 1"/>
          <p:cNvSpPr txBox="1">
            <a:spLocks/>
          </p:cNvSpPr>
          <p:nvPr/>
        </p:nvSpPr>
        <p:spPr>
          <a:xfrm>
            <a:off x="561109" y="318943"/>
            <a:ext cx="10515600" cy="945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A"/>
                </a:solidFill>
                <a:effectLst/>
                <a:uLnTx/>
                <a:uFillTx/>
                <a:latin typeface="Cera Pro Black" pitchFamily="2" charset="0"/>
                <a:ea typeface="+mj-ea"/>
                <a:cs typeface="+mj-cs"/>
              </a:rPr>
              <a:t>Learnings from our previous study (1)</a:t>
            </a:r>
            <a:endParaRPr kumimoji="0" lang="en-GB" sz="40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2350254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062" b="26357"/>
          <a:stretch/>
        </p:blipFill>
        <p:spPr>
          <a:xfrm>
            <a:off x="5661218" y="1760235"/>
            <a:ext cx="6215350" cy="28330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10" y="1802767"/>
            <a:ext cx="5057016" cy="4226990"/>
          </a:xfrm>
          <a:prstGeom prst="rect">
            <a:avLst/>
          </a:prstGeom>
        </p:spPr>
      </p:pic>
      <p:sp>
        <p:nvSpPr>
          <p:cNvPr id="4" name="Title 1"/>
          <p:cNvSpPr txBox="1">
            <a:spLocks/>
          </p:cNvSpPr>
          <p:nvPr/>
        </p:nvSpPr>
        <p:spPr>
          <a:xfrm>
            <a:off x="561109" y="318943"/>
            <a:ext cx="10515600" cy="945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A"/>
                </a:solidFill>
                <a:effectLst/>
                <a:uLnTx/>
                <a:uFillTx/>
                <a:latin typeface="Cera Pro Black" pitchFamily="2" charset="0"/>
                <a:ea typeface="+mj-ea"/>
                <a:cs typeface="+mj-cs"/>
              </a:rPr>
              <a:t>Learnings from our previous study (2)</a:t>
            </a:r>
            <a:endParaRPr kumimoji="0" lang="en-GB" sz="40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336498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793" y="-1991194"/>
            <a:ext cx="12515850" cy="8849194"/>
          </a:xfrm>
          <a:prstGeom prst="rect">
            <a:avLst/>
          </a:prstGeom>
        </p:spPr>
      </p:pic>
      <p:sp>
        <p:nvSpPr>
          <p:cNvPr id="2" name="Title 1"/>
          <p:cNvSpPr>
            <a:spLocks noGrp="1"/>
          </p:cNvSpPr>
          <p:nvPr>
            <p:ph type="title"/>
          </p:nvPr>
        </p:nvSpPr>
        <p:spPr>
          <a:xfrm>
            <a:off x="1197158" y="2889941"/>
            <a:ext cx="9043848" cy="945201"/>
          </a:xfrm>
        </p:spPr>
        <p:txBody>
          <a:bodyPr>
            <a:normAutofit fontScale="90000"/>
          </a:bodyPr>
          <a:lstStyle/>
          <a:p>
            <a:pPr algn="r"/>
            <a:r>
              <a:rPr lang="en-GB" dirty="0" smtClean="0">
                <a:solidFill>
                  <a:schemeClr val="bg1"/>
                </a:solidFill>
                <a:latin typeface="Cera Pro Black" panose="00000A00000000000000" pitchFamily="50" charset="0"/>
              </a:rPr>
              <a:t>As the UK government starts to gradually relax lockdown, how are people feeling and what do they want to spend their money on? </a:t>
            </a:r>
            <a:endParaRPr lang="en-GB" dirty="0">
              <a:solidFill>
                <a:schemeClr val="bg1"/>
              </a:solidFill>
              <a:latin typeface="Cera Pro Black" panose="00000A00000000000000" pitchFamily="50" charset="0"/>
            </a:endParaRPr>
          </a:p>
        </p:txBody>
      </p:sp>
    </p:spTree>
    <p:extLst>
      <p:ext uri="{BB962C8B-B14F-4D97-AF65-F5344CB8AC3E}">
        <p14:creationId xmlns:p14="http://schemas.microsoft.com/office/powerpoint/2010/main" val="389886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409700"/>
            <a:ext cx="5126602" cy="5126602"/>
          </a:xfrm>
          <a:prstGeom prst="rect">
            <a:avLst/>
          </a:prstGeom>
        </p:spPr>
      </p:pic>
      <p:sp>
        <p:nvSpPr>
          <p:cNvPr id="3" name="Rectangle 2"/>
          <p:cNvSpPr/>
          <p:nvPr/>
        </p:nvSpPr>
        <p:spPr>
          <a:xfrm>
            <a:off x="1" y="6426200"/>
            <a:ext cx="7632700" cy="436105"/>
          </a:xfrm>
          <a:prstGeom prst="rect">
            <a:avLst/>
          </a:prstGeom>
        </p:spPr>
        <p:txBody>
          <a:bodyPr/>
          <a:lstStyle/>
          <a:p>
            <a:pPr lvl="0">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Q</a:t>
            </a:r>
            <a:r>
              <a:rPr lang="en-GB" sz="1000" dirty="0">
                <a:solidFill>
                  <a:srgbClr val="686869"/>
                </a:solidFill>
                <a:latin typeface="Cera Pro" panose="00000500000000000000" pitchFamily="50" charset="0"/>
              </a:rPr>
              <a:t>:  The government will be announcing a plan for how they will relax some lockdown restrictions over the coming </a:t>
            </a:r>
            <a:r>
              <a:rPr lang="en-GB" sz="1000" dirty="0" smtClean="0">
                <a:solidFill>
                  <a:srgbClr val="686869"/>
                </a:solidFill>
                <a:latin typeface="Cera Pro" panose="00000500000000000000" pitchFamily="50" charset="0"/>
              </a:rPr>
              <a:t>months </a:t>
            </a:r>
            <a:r>
              <a:rPr lang="en-GB" sz="1000" dirty="0">
                <a:solidFill>
                  <a:srgbClr val="686869"/>
                </a:solidFill>
                <a:latin typeface="Cera Pro" panose="00000500000000000000" pitchFamily="50" charset="0"/>
              </a:rPr>
              <a:t>and weeks, which of the following most closely matches how you feel about this? Please choose up to 3</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5" name="Title 6"/>
          <p:cNvSpPr txBox="1">
            <a:spLocks/>
          </p:cNvSpPr>
          <p:nvPr/>
        </p:nvSpPr>
        <p:spPr>
          <a:xfrm>
            <a:off x="604998" y="287480"/>
            <a:ext cx="10515600" cy="945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1" u="none" strike="noStrike" kern="1200" cap="none" spc="0" normalizeH="0" baseline="0" noProof="0" dirty="0" smtClean="0">
                <a:ln>
                  <a:noFill/>
                </a:ln>
                <a:solidFill>
                  <a:srgbClr val="0D172A"/>
                </a:solidFill>
                <a:effectLst/>
                <a:uLnTx/>
                <a:uFillTx/>
                <a:latin typeface="Cera Pro Black" pitchFamily="2" charset="0"/>
                <a:ea typeface="+mj-ea"/>
                <a:cs typeface="+mj-cs"/>
              </a:rPr>
              <a:t>People have mixed emotions about the relaxation of lockdown</a:t>
            </a:r>
            <a:endParaRPr kumimoji="0" lang="en-GB" sz="36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
        <p:nvSpPr>
          <p:cNvPr id="6" name="Rectangle 5"/>
          <p:cNvSpPr/>
          <p:nvPr/>
        </p:nvSpPr>
        <p:spPr>
          <a:xfrm>
            <a:off x="9040651" y="65363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7" name="Rectangle 6"/>
          <p:cNvSpPr/>
          <p:nvPr/>
        </p:nvSpPr>
        <p:spPr>
          <a:xfrm>
            <a:off x="1079501" y="1684902"/>
            <a:ext cx="3009901" cy="215900"/>
          </a:xfrm>
          <a:prstGeom prst="rect">
            <a:avLst/>
          </a:prstGeom>
        </p:spPr>
        <p:txBody>
          <a:bodyPr/>
          <a:lstStyle/>
          <a:p>
            <a:pPr lvl="0" algn="ctr">
              <a:defRPr/>
            </a:pPr>
            <a:r>
              <a:rPr kumimoji="0" lang="en-GB" b="0" i="0" u="none" strike="noStrike" kern="1200" cap="none" spc="0" normalizeH="0" baseline="0" noProof="0" dirty="0" smtClean="0">
                <a:ln>
                  <a:noFill/>
                </a:ln>
                <a:solidFill>
                  <a:srgbClr val="00B0F0"/>
                </a:solidFill>
                <a:effectLst/>
                <a:uLnTx/>
                <a:uFillTx/>
                <a:latin typeface="Cera Pro" panose="00000500000000000000" pitchFamily="50" charset="0"/>
              </a:rPr>
              <a:t>% feeling…</a:t>
            </a:r>
            <a:endParaRPr kumimoji="0" lang="en-GB" b="0" i="0" u="none" strike="noStrike" kern="1200" cap="none" spc="0" normalizeH="0" baseline="0" noProof="0" dirty="0">
              <a:ln>
                <a:noFill/>
              </a:ln>
              <a:solidFill>
                <a:srgbClr val="00B0F0"/>
              </a:solidFill>
              <a:effectLst/>
              <a:uLnTx/>
              <a:uFillTx/>
              <a:latin typeface="Cera Pro" panose="00000500000000000000" pitchFamily="50" charset="0"/>
            </a:endParaRPr>
          </a:p>
        </p:txBody>
      </p:sp>
    </p:spTree>
    <p:extLst>
      <p:ext uri="{BB962C8B-B14F-4D97-AF65-F5344CB8AC3E}">
        <p14:creationId xmlns:p14="http://schemas.microsoft.com/office/powerpoint/2010/main" val="314246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319"/>
            <a:ext cx="12192000" cy="8620219"/>
          </a:xfrm>
          <a:prstGeom prst="rect">
            <a:avLst/>
          </a:prstGeom>
        </p:spPr>
      </p:pic>
    </p:spTree>
    <p:extLst>
      <p:ext uri="{BB962C8B-B14F-4D97-AF65-F5344CB8AC3E}">
        <p14:creationId xmlns:p14="http://schemas.microsoft.com/office/powerpoint/2010/main" val="221134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01" y="1062317"/>
            <a:ext cx="7620000" cy="5414682"/>
          </a:xfrm>
          <a:prstGeom prst="rect">
            <a:avLst/>
          </a:prstGeom>
        </p:spPr>
      </p:pic>
      <p:sp>
        <p:nvSpPr>
          <p:cNvPr id="3" name="Rectangle 2"/>
          <p:cNvSpPr/>
          <p:nvPr/>
        </p:nvSpPr>
        <p:spPr>
          <a:xfrm>
            <a:off x="9040651" y="6561702"/>
            <a:ext cx="3009901" cy="215900"/>
          </a:xfrm>
          <a:prstGeom prst="rect">
            <a:avLst/>
          </a:prstGeom>
        </p:spPr>
        <p:txBody>
          <a:bodyPr/>
          <a:lstStyle/>
          <a:p>
            <a:pPr lvl="0" algn="r">
              <a:defRPr/>
            </a:pPr>
            <a:r>
              <a:rPr kumimoji="0" lang="en-GB" sz="1000" b="0" i="0" u="none" strike="noStrike" kern="1200" cap="none" spc="0" normalizeH="0" baseline="0" noProof="0" dirty="0" smtClean="0">
                <a:ln>
                  <a:noFill/>
                </a:ln>
                <a:solidFill>
                  <a:srgbClr val="686869"/>
                </a:solidFill>
                <a:effectLst/>
                <a:uLnTx/>
                <a:uFillTx/>
                <a:latin typeface="Cera Pro" panose="00000500000000000000" pitchFamily="50" charset="0"/>
              </a:rPr>
              <a:t>Source: Bounce-back and beyond/DRG</a:t>
            </a:r>
            <a:endParaRPr kumimoji="0" lang="en-GB" sz="1000" b="0" i="0" u="none" strike="noStrike" kern="1200" cap="none" spc="0" normalizeH="0" baseline="0" noProof="0" dirty="0">
              <a:ln>
                <a:noFill/>
              </a:ln>
              <a:solidFill>
                <a:srgbClr val="686869"/>
              </a:solidFill>
              <a:effectLst/>
              <a:uLnTx/>
              <a:uFillTx/>
              <a:latin typeface="Cera Pro" panose="00000500000000000000" pitchFamily="50" charset="0"/>
            </a:endParaRPr>
          </a:p>
        </p:txBody>
      </p:sp>
      <p:sp>
        <p:nvSpPr>
          <p:cNvPr id="4" name="Rectangle 3"/>
          <p:cNvSpPr/>
          <p:nvPr/>
        </p:nvSpPr>
        <p:spPr>
          <a:xfrm>
            <a:off x="0" y="6415277"/>
            <a:ext cx="8874153" cy="430887"/>
          </a:xfrm>
          <a:prstGeom prst="rect">
            <a:avLst/>
          </a:prstGeom>
        </p:spPr>
        <p:txBody>
          <a:bodyPr/>
          <a:lstStyle/>
          <a:p>
            <a:pPr>
              <a:defRPr/>
            </a:pPr>
            <a:r>
              <a:rPr lang="en-GB" sz="1000" dirty="0" smtClean="0">
                <a:solidFill>
                  <a:srgbClr val="686869"/>
                </a:solidFill>
                <a:latin typeface="Cera Pro" panose="00000500000000000000" pitchFamily="50" charset="0"/>
              </a:rPr>
              <a:t>Q</a:t>
            </a:r>
            <a:r>
              <a:rPr lang="en-GB" sz="1000" dirty="0">
                <a:solidFill>
                  <a:srgbClr val="686869"/>
                </a:solidFill>
                <a:latin typeface="Cera Pro" panose="00000500000000000000" pitchFamily="50" charset="0"/>
              </a:rPr>
              <a:t>: Following lockdown relaxation, many products and services that have been unavailable/difficult to find will become readily available again. Which of the following, if any, are you most looking forward to spending money on again in the immediate future? </a:t>
            </a:r>
          </a:p>
        </p:txBody>
      </p:sp>
      <p:sp>
        <p:nvSpPr>
          <p:cNvPr id="5" name="Title 6"/>
          <p:cNvSpPr txBox="1">
            <a:spLocks/>
          </p:cNvSpPr>
          <p:nvPr/>
        </p:nvSpPr>
        <p:spPr>
          <a:xfrm>
            <a:off x="713509" y="351062"/>
            <a:ext cx="10515600" cy="945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1" u="none" strike="noStrike" kern="1200" cap="none" spc="0" normalizeH="0" baseline="0" noProof="0" dirty="0" smtClean="0">
                <a:ln>
                  <a:noFill/>
                </a:ln>
                <a:solidFill>
                  <a:srgbClr val="0D172A"/>
                </a:solidFill>
                <a:effectLst/>
                <a:uLnTx/>
                <a:uFillTx/>
                <a:latin typeface="Cera Pro Black" pitchFamily="2" charset="0"/>
                <a:ea typeface="+mj-ea"/>
                <a:cs typeface="+mj-cs"/>
              </a:rPr>
              <a:t>There is pent-up desire for social activities</a:t>
            </a:r>
            <a:endParaRPr kumimoji="0" lang="en-GB" sz="36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2734384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diocentre PP May19.pptx" id="{DFBCDCE9-209C-4D90-B253-A731C53D9DE5}" vid="{928A36EE-F2E8-4385-A257-23F60C52C7AA}"/>
    </a:ext>
  </a:extLst>
</a:theme>
</file>

<file path=ppt/theme/theme3.xml><?xml version="1.0" encoding="utf-8"?>
<a:theme xmlns:a="http://schemas.openxmlformats.org/drawingml/2006/main" name="Blu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diocentre PP May19.pptx" id="{DFBCDCE9-209C-4D90-B253-A731C53D9DE5}" vid="{22452B36-CA7C-4E01-9425-E2A16F13E5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1929</Words>
  <Application>Microsoft Office PowerPoint</Application>
  <PresentationFormat>Widescreen</PresentationFormat>
  <Paragraphs>133</Paragraphs>
  <Slides>24</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Cera Pro</vt:lpstr>
      <vt:lpstr>Cera Pro Black</vt:lpstr>
      <vt:lpstr>Cera Pro Medium</vt:lpstr>
      <vt:lpstr>Office Theme</vt:lpstr>
      <vt:lpstr>2_White Backgrounds</vt:lpstr>
      <vt:lpstr>Blue backgrounds</vt:lpstr>
      <vt:lpstr>PowerPoint Presentation</vt:lpstr>
      <vt:lpstr>PowerPoint Presentation</vt:lpstr>
      <vt:lpstr>PowerPoint Presentation</vt:lpstr>
      <vt:lpstr>PowerPoint Presentation</vt:lpstr>
      <vt:lpstr>PowerPoint Presentation</vt:lpstr>
      <vt:lpstr>As the UK government starts to gradually relax lockdown, how are people feeling and what do they want to spend their money 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Radiocentre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Kamilah Kamara</dc:creator>
  <cp:lastModifiedBy>George Butler</cp:lastModifiedBy>
  <cp:revision>29</cp:revision>
  <dcterms:created xsi:type="dcterms:W3CDTF">2020-06-10T16:22:08Z</dcterms:created>
  <dcterms:modified xsi:type="dcterms:W3CDTF">2020-06-12T12:09:36Z</dcterms:modified>
</cp:coreProperties>
</file>