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.xml" ContentType="application/vnd.openxmlformats-officedocument.drawingml.chart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37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38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9" r:id="rId3"/>
  </p:sldMasterIdLst>
  <p:notesMasterIdLst>
    <p:notesMasterId r:id="rId64"/>
  </p:notesMasterIdLst>
  <p:handoutMasterIdLst>
    <p:handoutMasterId r:id="rId65"/>
  </p:handoutMasterIdLst>
  <p:sldIdLst>
    <p:sldId id="282" r:id="rId4"/>
    <p:sldId id="261" r:id="rId5"/>
    <p:sldId id="294" r:id="rId6"/>
    <p:sldId id="262" r:id="rId7"/>
    <p:sldId id="264" r:id="rId8"/>
    <p:sldId id="27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4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284" r:id="rId54"/>
    <p:sldId id="274" r:id="rId55"/>
    <p:sldId id="296" r:id="rId56"/>
    <p:sldId id="298" r:id="rId57"/>
    <p:sldId id="297" r:id="rId58"/>
    <p:sldId id="278" r:id="rId59"/>
    <p:sldId id="280" r:id="rId60"/>
    <p:sldId id="281" r:id="rId61"/>
    <p:sldId id="279" r:id="rId62"/>
    <p:sldId id="290" r:id="rId63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8C8BF"/>
    <a:srgbClr val="214F7F"/>
    <a:srgbClr val="83A0C3"/>
    <a:srgbClr val="909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1" autoAdjust="0"/>
    <p:restoredTop sz="91121" autoAdjust="0"/>
  </p:normalViewPr>
  <p:slideViewPr>
    <p:cSldViewPr snapToGrid="0">
      <p:cViewPr varScale="1">
        <p:scale>
          <a:sx n="99" d="100"/>
          <a:sy n="99" d="100"/>
        </p:scale>
        <p:origin x="1152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adiocentre\!ADVERTISING\Research%20and%20Projects\RE-EVALUATING%20RADIO\Results\Spidergram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adiocentre\!ADVERTISING\Research%20and%20Projects\RE-EVALUATING%20RADIO\Results\Spidergram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01\radiocentre\!ADVERTISING\Research%20and%20Projects\RE-EVALUATING%20RADIO\Results\Spidergram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79860646894997E-2"/>
          <c:y val="9.1434890254613696E-2"/>
          <c:w val="0.89725074886432798"/>
          <c:h val="0.563117425785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B08A69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-1.1912789374958601E-16"/>
                  <c:y val="-6.31456424410315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Arial"/>
                      </a:rPr>
                      <a:t>£23.42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385-48A5-B684-3A1BC8BE92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4A8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Radio</c:v>
                </c:pt>
                <c:pt idx="1">
                  <c:v>Out of home</c:v>
                </c:pt>
                <c:pt idx="2">
                  <c:v>Newspapers</c:v>
                </c:pt>
                <c:pt idx="3">
                  <c:v>Social media</c:v>
                </c:pt>
                <c:pt idx="4">
                  <c:v>Online display</c:v>
                </c:pt>
                <c:pt idx="5">
                  <c:v>TV</c:v>
                </c:pt>
                <c:pt idx="6">
                  <c:v>Magazines</c:v>
                </c:pt>
                <c:pt idx="7">
                  <c:v>Online video</c:v>
                </c:pt>
                <c:pt idx="8">
                  <c:v>Cinema</c:v>
                </c:pt>
                <c:pt idx="9">
                  <c:v>Direct mail</c:v>
                </c:pt>
              </c:strCache>
            </c:strRef>
          </c:cat>
          <c:val>
            <c:numRef>
              <c:f>Sheet1!$B$2:$B$11</c:f>
              <c:numCache>
                <c:formatCode>"£"#,##0.00_);[Red]\("£"#,##0.00\)</c:formatCode>
                <c:ptCount val="10"/>
                <c:pt idx="0">
                  <c:v>1.54</c:v>
                </c:pt>
                <c:pt idx="1">
                  <c:v>3.03</c:v>
                </c:pt>
                <c:pt idx="2">
                  <c:v>3.44</c:v>
                </c:pt>
                <c:pt idx="3">
                  <c:v>3.61</c:v>
                </c:pt>
                <c:pt idx="4">
                  <c:v>4.22</c:v>
                </c:pt>
                <c:pt idx="5">
                  <c:v>5.76</c:v>
                </c:pt>
                <c:pt idx="6">
                  <c:v>8.8700000000000028</c:v>
                </c:pt>
                <c:pt idx="7">
                  <c:v>23.42</c:v>
                </c:pt>
                <c:pt idx="8">
                  <c:v>24.07</c:v>
                </c:pt>
                <c:pt idx="9">
                  <c:v>44.8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85-48A5-B684-3A1BC8BE9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27"/>
        <c:axId val="-2071418296"/>
        <c:axId val="-2071405704"/>
      </c:barChart>
      <c:catAx>
        <c:axId val="-2071418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200" b="0" i="0" u="none" strike="noStrike" kern="11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2071405704"/>
        <c:crosses val="autoZero"/>
        <c:auto val="1"/>
        <c:lblAlgn val="ctr"/>
        <c:lblOffset val="100"/>
        <c:noMultiLvlLbl val="0"/>
      </c:catAx>
      <c:valAx>
        <c:axId val="-2071405704"/>
        <c:scaling>
          <c:orientation val="minMax"/>
          <c:max val="45"/>
        </c:scaling>
        <c:delete val="1"/>
        <c:axPos val="l"/>
        <c:numFmt formatCode="&quot;£&quot;#,##0.00_);[Red]\(&quot;£&quot;#,##0.00\)" sourceLinked="1"/>
        <c:majorTickMark val="out"/>
        <c:minorTickMark val="none"/>
        <c:tickLblPos val="nextTo"/>
        <c:crossAx val="-2071418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07383613098801"/>
          <c:y val="6.7103199495816002E-2"/>
          <c:w val="0.61030242596128803"/>
          <c:h val="0.80614631256764302"/>
        </c:manualLayout>
      </c:layout>
      <c:doughnut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BF3A-4800-847E-C5A08BFC163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BF3A-4800-847E-C5A08BFC163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BF3A-4800-847E-C5A08BFC16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Yes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Yes</c:v>
                      </c:pt>
                      <c:pt idx="1">
                        <c:v>No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BF3A-4800-847E-C5A08BFC1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130805390092998"/>
          <c:y val="0.42810127196213998"/>
          <c:w val="0.24990781153316899"/>
          <c:h val="8.69928809759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907383613098801"/>
          <c:y val="6.7103199495816002E-2"/>
          <c:w val="0.61030242596128803"/>
          <c:h val="0.80614631256764302"/>
        </c:manualLayout>
      </c:layout>
      <c:doughnut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BF3A-4800-847E-C5A08BFC163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BF3A-4800-847E-C5A08BFC163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BF3A-4800-847E-C5A08BFC16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Yes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Yes</c:v>
                      </c:pt>
                      <c:pt idx="1">
                        <c:v>No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BF3A-4800-847E-C5A08BFC1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362770014278703"/>
          <c:y val="0.361663357058223"/>
          <c:w val="0.21847987745577199"/>
          <c:h val="0.22958191149909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907383613098801"/>
          <c:y val="6.7103199495816002E-2"/>
          <c:w val="0.61030242596128803"/>
          <c:h val="0.80614631256764302"/>
        </c:manualLayout>
      </c:layout>
      <c:doughnut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BF3A-4800-847E-C5A08BFC163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BF3A-4800-847E-C5A08BFC163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BF3A-4800-847E-C5A08BFC16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Yes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Yes</c:v>
                      </c:pt>
                      <c:pt idx="1">
                        <c:v>No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BF3A-4800-847E-C5A08BFC1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362770014278703"/>
          <c:y val="0.361663357058223"/>
          <c:w val="0.21847987745577199"/>
          <c:h val="0.22958191149909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907383613098801"/>
          <c:y val="6.7103199495816002E-2"/>
          <c:w val="0.61030242596128803"/>
          <c:h val="0.80614631256764302"/>
        </c:manualLayout>
      </c:layout>
      <c:doughnut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BF3A-4800-847E-C5A08BFC163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BF3A-4800-847E-C5A08BFC163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BF3A-4800-847E-C5A08BFC16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Yes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Yes</c:v>
                      </c:pt>
                      <c:pt idx="1">
                        <c:v>No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BF3A-4800-847E-C5A08BFC1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362770014278703"/>
          <c:y val="0.361663357058223"/>
          <c:w val="0.21847987745577199"/>
          <c:h val="0.22958191149909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907383613098801"/>
          <c:y val="6.7103199495816002E-2"/>
          <c:w val="0.61030242596128803"/>
          <c:h val="0.80614631256764302"/>
        </c:manualLayout>
      </c:layout>
      <c:doughnut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BF3A-4800-847E-C5A08BFC163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BF3A-4800-847E-C5A08BFC163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BF3A-4800-847E-C5A08BFC16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Yes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Yes</c:v>
                      </c:pt>
                      <c:pt idx="1">
                        <c:v>No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BF3A-4800-847E-C5A08BFC1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362770014278703"/>
          <c:y val="0.361663357058223"/>
          <c:w val="0.21847987745577199"/>
          <c:h val="0.22958191149909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spPr>
            <a:ln w="31750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'Sheet1 (3)'!$K$17:$V$17</c:f>
              <c:numCache>
                <c:formatCode>General</c:formatCode>
                <c:ptCount val="12"/>
                <c:pt idx="0">
                  <c:v>8</c:v>
                </c:pt>
                <c:pt idx="1">
                  <c:v>9</c:v>
                </c:pt>
                <c:pt idx="2">
                  <c:v>7</c:v>
                </c:pt>
                <c:pt idx="3">
                  <c:v>7</c:v>
                </c:pt>
                <c:pt idx="4">
                  <c:v>9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5</c:v>
                </c:pt>
                <c:pt idx="9">
                  <c:v>3</c:v>
                </c:pt>
                <c:pt idx="10">
                  <c:v>9</c:v>
                </c:pt>
                <c:pt idx="11">
                  <c:v>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'Sheet1 (3)'!$J$17</c15:sqref>
                        </c15:formulaRef>
                      </c:ext>
                    </c:extLst>
                    <c:strCache>
                      <c:ptCount val="1"/>
                      <c:pt idx="0">
                        <c:v>TV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'Sheet1 (3)'!$K$14:$V$14</c15:sqref>
                        </c15:formulaRef>
                      </c:ext>
                    </c:extLst>
                    <c:strCache>
                      <c:ptCount val="12"/>
                      <c:pt idx="0">
                        <c:v>Tight targeting</c:v>
                      </c:pt>
                      <c:pt idx="1">
                        <c:v>Maximises reach</c:v>
                      </c:pt>
                      <c:pt idx="2">
                        <c:v>Builds frequency</c:v>
                      </c:pt>
                      <c:pt idx="3">
                        <c:v>Ads are noticed</c:v>
                      </c:pt>
                      <c:pt idx="4">
                        <c:v>Emotional response</c:v>
                      </c:pt>
                      <c:pt idx="5">
                        <c:v>Brand salience</c:v>
                      </c:pt>
                      <c:pt idx="6">
                        <c:v>Short-term sales</c:v>
                      </c:pt>
                      <c:pt idx="7">
                        <c:v>Increases ROI</c:v>
                      </c:pt>
                      <c:pt idx="8">
                        <c:v>Low audience cost</c:v>
                      </c:pt>
                      <c:pt idx="9">
                        <c:v>Low production cost</c:v>
                      </c:pt>
                      <c:pt idx="10">
                        <c:v>Safe environment</c:v>
                      </c:pt>
                      <c:pt idx="11">
                        <c:v>3rd party measurement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56B1-4258-A314-8B4C5379AC8F}"/>
            </c:ext>
          </c:extLst>
        </c:ser>
        <c:ser>
          <c:idx val="1"/>
          <c:order val="1"/>
          <c:spPr>
            <a:ln w="31750" cap="rnd">
              <a:solidFill>
                <a:srgbClr val="FF3399"/>
              </a:solidFill>
              <a:round/>
            </a:ln>
            <a:effectLst/>
          </c:spPr>
          <c:marker>
            <c:symbol val="none"/>
          </c:marker>
          <c:val>
            <c:numRef>
              <c:f>'Sheet1 (3)'!$K$22:$V$22</c:f>
              <c:numCache>
                <c:formatCode>General</c:formatCode>
                <c:ptCount val="12"/>
                <c:pt idx="0">
                  <c:v>6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  <c:pt idx="6">
                  <c:v>6</c:v>
                </c:pt>
                <c:pt idx="7">
                  <c:v>6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'Sheet1 (3)'!$J$22</c15:sqref>
                        </c15:formulaRef>
                      </c:ext>
                    </c:extLst>
                    <c:strCache>
                      <c:ptCount val="1"/>
                      <c:pt idx="0">
                        <c:v>Online video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'Sheet1 (3)'!$K$14:$V$14</c15:sqref>
                        </c15:formulaRef>
                      </c:ext>
                    </c:extLst>
                    <c:strCache>
                      <c:ptCount val="12"/>
                      <c:pt idx="0">
                        <c:v>Tight targeting</c:v>
                      </c:pt>
                      <c:pt idx="1">
                        <c:v>Maximises reach</c:v>
                      </c:pt>
                      <c:pt idx="2">
                        <c:v>Builds frequency</c:v>
                      </c:pt>
                      <c:pt idx="3">
                        <c:v>Ads are noticed</c:v>
                      </c:pt>
                      <c:pt idx="4">
                        <c:v>Emotional response</c:v>
                      </c:pt>
                      <c:pt idx="5">
                        <c:v>Brand salience</c:v>
                      </c:pt>
                      <c:pt idx="6">
                        <c:v>Short-term sales</c:v>
                      </c:pt>
                      <c:pt idx="7">
                        <c:v>Increases ROI</c:v>
                      </c:pt>
                      <c:pt idx="8">
                        <c:v>Low audience cost</c:v>
                      </c:pt>
                      <c:pt idx="9">
                        <c:v>Low production cost</c:v>
                      </c:pt>
                      <c:pt idx="10">
                        <c:v>Safe environment</c:v>
                      </c:pt>
                      <c:pt idx="11">
                        <c:v>3rd party measurement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56B1-4258-A314-8B4C5379A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0792664"/>
        <c:axId val="-2070796264"/>
      </c:radarChart>
      <c:catAx>
        <c:axId val="-2070792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FS Albert Light" panose="02000503040000020004" pitchFamily="2" charset="0"/>
                <a:ea typeface="+mn-ea"/>
                <a:cs typeface="+mn-cs"/>
              </a:defRPr>
            </a:pPr>
            <a:endParaRPr lang="en-US"/>
          </a:p>
        </c:txPr>
        <c:crossAx val="-2070796264"/>
        <c:crosses val="autoZero"/>
        <c:auto val="1"/>
        <c:lblAlgn val="ctr"/>
        <c:lblOffset val="100"/>
        <c:noMultiLvlLbl val="0"/>
      </c:catAx>
      <c:valAx>
        <c:axId val="-2070796264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70792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26447077582201"/>
          <c:y val="0.86399433593460095"/>
          <c:w val="0.32510281611599101"/>
          <c:h val="5.35403170651752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spPr>
            <a:ln w="317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'Sheet1 (3)'!$K$18:$V$18</c:f>
              <c:numCache>
                <c:formatCode>General</c:formatCode>
                <c:ptCount val="12"/>
                <c:pt idx="0">
                  <c:v>7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6</c:v>
                </c:pt>
                <c:pt idx="9">
                  <c:v>10</c:v>
                </c:pt>
                <c:pt idx="10">
                  <c:v>2</c:v>
                </c:pt>
                <c:pt idx="11">
                  <c:v>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'Sheet1 (3)'!$J$18</c15:sqref>
                        </c15:formulaRef>
                      </c:ext>
                    </c:extLst>
                    <c:strCache>
                      <c:ptCount val="1"/>
                      <c:pt idx="0">
                        <c:v>Online display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'Sheet1 (3)'!$K$14:$V$14</c15:sqref>
                        </c15:formulaRef>
                      </c:ext>
                    </c:extLst>
                    <c:strCache>
                      <c:ptCount val="12"/>
                      <c:pt idx="0">
                        <c:v>Tight targeting</c:v>
                      </c:pt>
                      <c:pt idx="1">
                        <c:v>Maximises reach</c:v>
                      </c:pt>
                      <c:pt idx="2">
                        <c:v>Builds frequency</c:v>
                      </c:pt>
                      <c:pt idx="3">
                        <c:v>Ads are noticed</c:v>
                      </c:pt>
                      <c:pt idx="4">
                        <c:v>Emotional response</c:v>
                      </c:pt>
                      <c:pt idx="5">
                        <c:v>Brand salience</c:v>
                      </c:pt>
                      <c:pt idx="6">
                        <c:v>Short-term sales</c:v>
                      </c:pt>
                      <c:pt idx="7">
                        <c:v>Increases ROI</c:v>
                      </c:pt>
                      <c:pt idx="8">
                        <c:v>Low audience cost</c:v>
                      </c:pt>
                      <c:pt idx="9">
                        <c:v>Low production cost</c:v>
                      </c:pt>
                      <c:pt idx="10">
                        <c:v>Safe environment</c:v>
                      </c:pt>
                      <c:pt idx="11">
                        <c:v>3rd party measurement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A7E0-4D08-922B-1EA990216610}"/>
            </c:ext>
          </c:extLst>
        </c:ser>
        <c:ser>
          <c:idx val="1"/>
          <c:order val="1"/>
          <c:spPr>
            <a:ln w="317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'Sheet1 (3)'!$K$23:$V$23</c:f>
              <c:numCache>
                <c:formatCode>General</c:formatCode>
                <c:ptCount val="12"/>
                <c:pt idx="0">
                  <c:v>5</c:v>
                </c:pt>
                <c:pt idx="1">
                  <c:v>7</c:v>
                </c:pt>
                <c:pt idx="2">
                  <c:v>8</c:v>
                </c:pt>
                <c:pt idx="3">
                  <c:v>5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8</c:v>
                </c:pt>
                <c:pt idx="8">
                  <c:v>8</c:v>
                </c:pt>
                <c:pt idx="9">
                  <c:v>6</c:v>
                </c:pt>
                <c:pt idx="10">
                  <c:v>6</c:v>
                </c:pt>
                <c:pt idx="11">
                  <c:v>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'Sheet1 (3)'!$J$23</c15:sqref>
                        </c15:formulaRef>
                      </c:ext>
                    </c:extLst>
                    <c:strCache>
                      <c:ptCount val="1"/>
                      <c:pt idx="0">
                        <c:v>Newspapers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'Sheet1 (3)'!$K$14:$V$14</c15:sqref>
                        </c15:formulaRef>
                      </c:ext>
                    </c:extLst>
                    <c:strCache>
                      <c:ptCount val="12"/>
                      <c:pt idx="0">
                        <c:v>Tight targeting</c:v>
                      </c:pt>
                      <c:pt idx="1">
                        <c:v>Maximises reach</c:v>
                      </c:pt>
                      <c:pt idx="2">
                        <c:v>Builds frequency</c:v>
                      </c:pt>
                      <c:pt idx="3">
                        <c:v>Ads are noticed</c:v>
                      </c:pt>
                      <c:pt idx="4">
                        <c:v>Emotional response</c:v>
                      </c:pt>
                      <c:pt idx="5">
                        <c:v>Brand salience</c:v>
                      </c:pt>
                      <c:pt idx="6">
                        <c:v>Short-term sales</c:v>
                      </c:pt>
                      <c:pt idx="7">
                        <c:v>Increases ROI</c:v>
                      </c:pt>
                      <c:pt idx="8">
                        <c:v>Low audience cost</c:v>
                      </c:pt>
                      <c:pt idx="9">
                        <c:v>Low production cost</c:v>
                      </c:pt>
                      <c:pt idx="10">
                        <c:v>Safe environment</c:v>
                      </c:pt>
                      <c:pt idx="11">
                        <c:v>3rd party measurement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A7E0-4D08-922B-1EA990216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6859448"/>
        <c:axId val="-2066855896"/>
      </c:radarChart>
      <c:catAx>
        <c:axId val="-206685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FS Albert Light" panose="02000503040000020004" pitchFamily="2" charset="0"/>
                <a:ea typeface="+mn-ea"/>
                <a:cs typeface="+mn-cs"/>
              </a:defRPr>
            </a:pPr>
            <a:endParaRPr lang="en-US"/>
          </a:p>
        </c:txPr>
        <c:crossAx val="-2066855896"/>
        <c:crosses val="autoZero"/>
        <c:auto val="1"/>
        <c:lblAlgn val="ctr"/>
        <c:lblOffset val="100"/>
        <c:noMultiLvlLbl val="0"/>
      </c:catAx>
      <c:valAx>
        <c:axId val="-2066855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66859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734976868197699"/>
          <c:y val="0.87058437955327395"/>
          <c:w val="0.48492426282448797"/>
          <c:h val="5.23658798737295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spPr>
            <a:ln w="31750" cap="rnd">
              <a:solidFill>
                <a:srgbClr val="68C8BF"/>
              </a:solidFill>
              <a:round/>
            </a:ln>
            <a:effectLst/>
          </c:spPr>
          <c:marker>
            <c:symbol val="none"/>
          </c:marker>
          <c:val>
            <c:numRef>
              <c:f>'Sheet1 (3)'!$K$15:$V$15</c:f>
              <c:numCache>
                <c:formatCode>General</c:formatCode>
                <c:ptCount val="12"/>
                <c:pt idx="0">
                  <c:v>9</c:v>
                </c:pt>
                <c:pt idx="1">
                  <c:v>8</c:v>
                </c:pt>
                <c:pt idx="2">
                  <c:v>9</c:v>
                </c:pt>
                <c:pt idx="3">
                  <c:v>6</c:v>
                </c:pt>
                <c:pt idx="4">
                  <c:v>9</c:v>
                </c:pt>
                <c:pt idx="5">
                  <c:v>8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9</c:v>
                </c:pt>
                <c:pt idx="10">
                  <c:v>9</c:v>
                </c:pt>
                <c:pt idx="11">
                  <c:v>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'Sheet1 (3)'!$J$15</c15:sqref>
                        </c15:formulaRef>
                      </c:ext>
                    </c:extLst>
                    <c:strCache>
                      <c:ptCount val="1"/>
                      <c:pt idx="0">
                        <c:v>Radio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'Sheet1 (3)'!$K$14:$V$14</c15:sqref>
                        </c15:formulaRef>
                      </c:ext>
                    </c:extLst>
                    <c:strCache>
                      <c:ptCount val="12"/>
                      <c:pt idx="0">
                        <c:v>Tight targeting</c:v>
                      </c:pt>
                      <c:pt idx="1">
                        <c:v>Maximises reach</c:v>
                      </c:pt>
                      <c:pt idx="2">
                        <c:v>Builds frequency</c:v>
                      </c:pt>
                      <c:pt idx="3">
                        <c:v>Ads are noticed</c:v>
                      </c:pt>
                      <c:pt idx="4">
                        <c:v>Emotional response</c:v>
                      </c:pt>
                      <c:pt idx="5">
                        <c:v>Brand salience</c:v>
                      </c:pt>
                      <c:pt idx="6">
                        <c:v>Short-term sales</c:v>
                      </c:pt>
                      <c:pt idx="7">
                        <c:v>Increases ROI</c:v>
                      </c:pt>
                      <c:pt idx="8">
                        <c:v>Low audience cost</c:v>
                      </c:pt>
                      <c:pt idx="9">
                        <c:v>Low production cost</c:v>
                      </c:pt>
                      <c:pt idx="10">
                        <c:v>Safe environment</c:v>
                      </c:pt>
                      <c:pt idx="11">
                        <c:v>3rd party measurement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70F9-4153-B6BE-5A6FAB934FB8}"/>
            </c:ext>
          </c:extLst>
        </c:ser>
        <c:ser>
          <c:idx val="1"/>
          <c:order val="1"/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'Sheet1 (3)'!$K$16:$V$16</c:f>
              <c:numCache>
                <c:formatCode>General</c:formatCode>
                <c:ptCount val="12"/>
                <c:pt idx="0">
                  <c:v>8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6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7</c:v>
                </c:pt>
                <c:pt idx="9">
                  <c:v>8</c:v>
                </c:pt>
                <c:pt idx="10">
                  <c:v>2</c:v>
                </c:pt>
                <c:pt idx="11">
                  <c:v>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'Sheet1 (3)'!$J$16</c15:sqref>
                        </c15:formulaRef>
                      </c:ext>
                    </c:extLst>
                    <c:strCache>
                      <c:ptCount val="1"/>
                      <c:pt idx="0">
                        <c:v>Social media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'Sheet1 (3)'!$K$14:$V$14</c15:sqref>
                        </c15:formulaRef>
                      </c:ext>
                    </c:extLst>
                    <c:strCache>
                      <c:ptCount val="12"/>
                      <c:pt idx="0">
                        <c:v>Tight targeting</c:v>
                      </c:pt>
                      <c:pt idx="1">
                        <c:v>Maximises reach</c:v>
                      </c:pt>
                      <c:pt idx="2">
                        <c:v>Builds frequency</c:v>
                      </c:pt>
                      <c:pt idx="3">
                        <c:v>Ads are noticed</c:v>
                      </c:pt>
                      <c:pt idx="4">
                        <c:v>Emotional response</c:v>
                      </c:pt>
                      <c:pt idx="5">
                        <c:v>Brand salience</c:v>
                      </c:pt>
                      <c:pt idx="6">
                        <c:v>Short-term sales</c:v>
                      </c:pt>
                      <c:pt idx="7">
                        <c:v>Increases ROI</c:v>
                      </c:pt>
                      <c:pt idx="8">
                        <c:v>Low audience cost</c:v>
                      </c:pt>
                      <c:pt idx="9">
                        <c:v>Low production cost</c:v>
                      </c:pt>
                      <c:pt idx="10">
                        <c:v>Safe environment</c:v>
                      </c:pt>
                      <c:pt idx="11">
                        <c:v>3rd party measurement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70F9-4153-B6BE-5A6FAB934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4337064"/>
        <c:axId val="-2064351672"/>
      </c:radarChart>
      <c:catAx>
        <c:axId val="-206433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FS Albert Light" panose="02000503040000020004" pitchFamily="2" charset="0"/>
                <a:ea typeface="+mn-ea"/>
                <a:cs typeface="+mn-cs"/>
              </a:defRPr>
            </a:pPr>
            <a:endParaRPr lang="en-US"/>
          </a:p>
        </c:txPr>
        <c:crossAx val="-2064351672"/>
        <c:crosses val="autoZero"/>
        <c:auto val="1"/>
        <c:lblAlgn val="ctr"/>
        <c:lblOffset val="100"/>
        <c:noMultiLvlLbl val="0"/>
      </c:catAx>
      <c:valAx>
        <c:axId val="-2064351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064337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51638740465602"/>
          <c:y val="0.82222099899218404"/>
          <c:w val="0.40871399900343702"/>
          <c:h val="5.20907115016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87249-A6E4-4970-AA5E-C572A308C760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AB768-7B40-4D47-9ED6-1675B550FD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075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A2581-0D80-415D-AABE-3DD83522794D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26BC0-B9DD-4EC5-879B-3BB353945F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472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239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508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337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85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40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885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1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28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36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1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14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92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11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097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08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775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B8D27-D5E8-464D-906C-538EDD822B85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299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291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809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17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84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93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3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133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61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52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8623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678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692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01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97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9313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7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 smtClean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97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519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001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6327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6BC0-B9DD-4EC5-879B-3BB353945F3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409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29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658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33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368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B8D27-D5E8-464D-906C-538EDD822B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04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twitter.com/ebiquityglobal" TargetMode="External"/><Relationship Id="rId5" Type="http://schemas.openxmlformats.org/officeDocument/2006/relationships/hyperlink" Target="http://blog.ebiquity.com" TargetMode="External"/><Relationship Id="rId4" Type="http://schemas.openxmlformats.org/officeDocument/2006/relationships/hyperlink" Target="http://www.ebiquity.com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twitter.com/ebiquityglobal" TargetMode="External"/><Relationship Id="rId5" Type="http://schemas.openxmlformats.org/officeDocument/2006/relationships/hyperlink" Target="http://blog.ebiquity.com" TargetMode="External"/><Relationship Id="rId4" Type="http://schemas.openxmlformats.org/officeDocument/2006/relationships/hyperlink" Target="http://www.ebiquity.com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815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9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027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cli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3306096"/>
            <a:ext cx="12192000" cy="1716529"/>
          </a:xfrm>
          <a:prstGeom prst="rect">
            <a:avLst/>
          </a:prstGeom>
          <a:solidFill>
            <a:schemeClr val="tx2">
              <a:lumMod val="50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00" y="3607272"/>
            <a:ext cx="12192000" cy="14414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93035"/>
            <a:ext cx="12192000" cy="529591"/>
          </a:xfrm>
        </p:spPr>
        <p:txBody>
          <a:bodyPr>
            <a:noAutofit/>
          </a:bodyPr>
          <a:lstStyle>
            <a:lvl1pPr marL="0" indent="0" algn="ctr">
              <a:buNone/>
              <a:defRPr sz="1900">
                <a:solidFill>
                  <a:schemeClr val="bg1"/>
                </a:solidFill>
              </a:defRPr>
            </a:lvl1pPr>
            <a:lvl2pPr marL="548573" indent="0" algn="ctr">
              <a:buNone/>
              <a:defRPr sz="1900">
                <a:solidFill>
                  <a:schemeClr val="bg1"/>
                </a:solidFill>
              </a:defRPr>
            </a:lvl2pPr>
            <a:lvl3pPr marL="1097143" indent="0" algn="ctr">
              <a:buNone/>
              <a:defRPr sz="1900">
                <a:solidFill>
                  <a:schemeClr val="bg1"/>
                </a:solidFill>
              </a:defRPr>
            </a:lvl3pPr>
            <a:lvl4pPr marL="1645718" indent="0" algn="ctr">
              <a:buNone/>
              <a:defRPr sz="1900">
                <a:solidFill>
                  <a:schemeClr val="bg1"/>
                </a:solidFill>
              </a:defRPr>
            </a:lvl4pPr>
            <a:lvl5pPr marL="2194286" indent="0" algn="ctr">
              <a:buNone/>
              <a:defRPr sz="1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 descr="ebiquity-logo-vector white proxima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397" y="5523885"/>
            <a:ext cx="3008611" cy="9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1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5"/>
            <a:ext cx="10363200" cy="82625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57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14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718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28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SECTION NAME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00224" y="6498044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D0201EB8-FC16-4E8C-8BCD-4E71D7C477B7}" type="datetime1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9929" y="6492884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098" y="6498044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9900" y="1902977"/>
            <a:ext cx="10972800" cy="4062272"/>
          </a:xfrm>
          <a:prstGeom prst="rect">
            <a:avLst/>
          </a:prstGeom>
        </p:spPr>
        <p:txBody>
          <a:bodyPr vert="horz" lIns="82289" tIns="41146" rIns="82289" bIns="411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1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404245"/>
            <a:ext cx="12192000" cy="2088931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445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L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404245"/>
            <a:ext cx="12192000" cy="2088931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34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404245"/>
            <a:ext cx="12192000" cy="2088931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770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GIT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543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GIT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404245"/>
            <a:ext cx="12192000" cy="2088931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  <p:pic>
        <p:nvPicPr>
          <p:cNvPr id="14" name="Picture 13" descr="ebiquity-logo-vector WHITE NOSTRAP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879" y="6280733"/>
            <a:ext cx="1465840" cy="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8"/>
          <p:cNvSpPr txBox="1">
            <a:spLocks/>
          </p:cNvSpPr>
          <p:nvPr userDrawn="1"/>
        </p:nvSpPr>
        <p:spPr>
          <a:xfrm>
            <a:off x="596897" y="4447538"/>
            <a:ext cx="5334003" cy="94742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  <a:effectLst/>
        </p:spPr>
        <p:txBody>
          <a:bodyPr lIns="109717" tIns="54859" rIns="109717" bIns="54859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700" b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Text</a:t>
            </a:r>
            <a:r>
              <a:rPr lang="en-GB" sz="1700" b="0" baseline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 goes here</a:t>
            </a:r>
            <a:endParaRPr lang="en-GB" sz="1700" b="0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Text Placeholder 48"/>
          <p:cNvSpPr txBox="1">
            <a:spLocks/>
          </p:cNvSpPr>
          <p:nvPr userDrawn="1"/>
        </p:nvSpPr>
        <p:spPr>
          <a:xfrm>
            <a:off x="596900" y="3281674"/>
            <a:ext cx="5334000" cy="94742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  <a:effectLst/>
        </p:spPr>
        <p:txBody>
          <a:bodyPr lIns="109717" tIns="54859" rIns="109717" bIns="54859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700" b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Text</a:t>
            </a:r>
            <a:r>
              <a:rPr lang="en-GB" sz="1700" b="0" baseline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 goes here</a:t>
            </a:r>
            <a:endParaRPr lang="en-GB" sz="1700" b="0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 Placeholder 48"/>
          <p:cNvSpPr txBox="1">
            <a:spLocks/>
          </p:cNvSpPr>
          <p:nvPr userDrawn="1"/>
        </p:nvSpPr>
        <p:spPr>
          <a:xfrm>
            <a:off x="596900" y="2139255"/>
            <a:ext cx="5334000" cy="94742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  <a:effectLst/>
        </p:spPr>
        <p:txBody>
          <a:bodyPr lIns="109717" tIns="54859" rIns="109717" bIns="54859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700" b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Text</a:t>
            </a:r>
            <a:r>
              <a:rPr lang="en-GB" sz="1700" b="0" baseline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 goes here</a:t>
            </a:r>
            <a:endParaRPr lang="en-GB" sz="1700" b="0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6086877" y="2115127"/>
            <a:ext cx="5495523" cy="3657600"/>
          </a:xfrm>
          <a:prstGeom prst="rect">
            <a:avLst/>
          </a:prstGeom>
        </p:spPr>
        <p:txBody>
          <a:bodyPr vert="horz" lIns="109717" tIns="54859" rIns="109717" bIns="54859" numCol="1" spcCol="22677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 smtClean="0">
                <a:latin typeface="Arial"/>
                <a:ea typeface="Arial"/>
                <a:cs typeface="Arial"/>
              </a:rPr>
              <a:t>Supporting</a:t>
            </a:r>
            <a:r>
              <a:rPr lang="en-US" sz="1600" baseline="0" dirty="0" smtClean="0">
                <a:latin typeface="Arial"/>
                <a:ea typeface="Arial"/>
                <a:cs typeface="Arial"/>
              </a:rPr>
              <a:t> text goes here. Use icons and images with grey boxes to back up a point. </a:t>
            </a:r>
            <a:endParaRPr lang="en-US" sz="1600" dirty="0"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F:\Powerpoint June 2014\PPT images\PPT dividers\PPT dividers\ppt_bkg_4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455" y="2201769"/>
            <a:ext cx="943327" cy="82238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bill.shephard.EBIQUITY.000\Downloads\Icon_blue__Confidenc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342" y="2066186"/>
            <a:ext cx="1121567" cy="1020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bill.shephard.EBIQUITY.000\Downloads\Icon_blue__Confidenc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374" y="3221695"/>
            <a:ext cx="1121567" cy="1020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bill.shephard.EBIQUITY.000\Downloads\Icon_blue__Confidenc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342" y="4300803"/>
            <a:ext cx="1121567" cy="1020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Powerpoint June 2014\PPT images\PPT dividers\PPT dividers\ppt_bkg_4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755" y="3332765"/>
            <a:ext cx="943327" cy="82238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:\Powerpoint June 2014\PPT images\PPT dividers\PPT dividers\ppt_bkg_4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177" y="4510053"/>
            <a:ext cx="943327" cy="82238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73412" y="832421"/>
            <a:ext cx="10363200" cy="79015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marR="0" indent="0" algn="l" defTabSz="5485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57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14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718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28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5485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SECTION NAME</a:t>
            </a:r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17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92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1914407"/>
            <a:ext cx="10972800" cy="4062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30"/>
            <a:ext cx="10986221" cy="81775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5" y="442648"/>
            <a:ext cx="10985500" cy="365760"/>
          </a:xfrm>
        </p:spPr>
        <p:txBody>
          <a:bodyPr>
            <a:noAutofit/>
          </a:bodyPr>
          <a:lstStyle>
            <a:lvl1pPr marL="0" marR="0" indent="0" algn="l" defTabSz="5485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57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14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718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28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5485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SECTION NAME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500224" y="6498044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DC1B4631-61EE-48F4-930C-57A564527EA6}" type="datetime1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9929" y="6492884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099" y="6495464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634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896" y="1791936"/>
            <a:ext cx="5386917" cy="63976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573" indent="0">
              <a:buNone/>
              <a:defRPr sz="2400" b="1"/>
            </a:lvl2pPr>
            <a:lvl3pPr marL="1097143" indent="0">
              <a:buNone/>
              <a:defRPr sz="2100" b="1"/>
            </a:lvl3pPr>
            <a:lvl4pPr marL="1645718" indent="0">
              <a:buNone/>
              <a:defRPr sz="1900" b="1"/>
            </a:lvl4pPr>
            <a:lvl5pPr marL="2194286" indent="0">
              <a:buNone/>
              <a:defRPr sz="1900" b="1"/>
            </a:lvl5pPr>
            <a:lvl6pPr marL="2742858" indent="0">
              <a:buNone/>
              <a:defRPr sz="1900" b="1"/>
            </a:lvl6pPr>
            <a:lvl7pPr marL="3291430" indent="0">
              <a:buNone/>
              <a:defRPr sz="1900" b="1"/>
            </a:lvl7pPr>
            <a:lvl8pPr marL="3840000" indent="0">
              <a:buNone/>
              <a:defRPr sz="1900" b="1"/>
            </a:lvl8pPr>
            <a:lvl9pPr marL="4388573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896" y="2431703"/>
            <a:ext cx="5386917" cy="349828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63676" y="1791936"/>
            <a:ext cx="5389033" cy="63976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573" indent="0">
              <a:buNone/>
              <a:defRPr sz="2400" b="1"/>
            </a:lvl2pPr>
            <a:lvl3pPr marL="1097143" indent="0">
              <a:buNone/>
              <a:defRPr sz="2100" b="1"/>
            </a:lvl3pPr>
            <a:lvl4pPr marL="1645718" indent="0">
              <a:buNone/>
              <a:defRPr sz="1900" b="1"/>
            </a:lvl4pPr>
            <a:lvl5pPr marL="2194286" indent="0">
              <a:buNone/>
              <a:defRPr sz="1900" b="1"/>
            </a:lvl5pPr>
            <a:lvl6pPr marL="2742858" indent="0">
              <a:buNone/>
              <a:defRPr sz="1900" b="1"/>
            </a:lvl6pPr>
            <a:lvl7pPr marL="3291430" indent="0">
              <a:buNone/>
              <a:defRPr sz="1900" b="1"/>
            </a:lvl7pPr>
            <a:lvl8pPr marL="3840000" indent="0">
              <a:buNone/>
              <a:defRPr sz="1900" b="1"/>
            </a:lvl8pPr>
            <a:lvl9pPr marL="4388573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3676" y="2431703"/>
            <a:ext cx="5389033" cy="349828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73415" y="821076"/>
            <a:ext cx="10979288" cy="8376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8" y="442648"/>
            <a:ext cx="10978567" cy="365760"/>
          </a:xfrm>
        </p:spPr>
        <p:txBody>
          <a:bodyPr>
            <a:noAutofit/>
          </a:bodyPr>
          <a:lstStyle>
            <a:lvl1pPr marL="0" marR="0" indent="0" algn="l" defTabSz="5485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57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14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718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28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5485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SECTION NAME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1500224" y="6498044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D9386529-DA8F-4D22-8938-20E0D1560E23}" type="datetime1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39929" y="6492884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252099" y="6495464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99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 baseline="0"/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1451616"/>
            <a:ext cx="7315200" cy="3275965"/>
          </a:xfrm>
        </p:spPr>
        <p:txBody>
          <a:bodyPr/>
          <a:lstStyle>
            <a:lvl1pPr marL="0" indent="0">
              <a:buNone/>
              <a:defRPr sz="3900"/>
            </a:lvl1pPr>
            <a:lvl2pPr marL="548573" indent="0">
              <a:buNone/>
              <a:defRPr sz="3300"/>
            </a:lvl2pPr>
            <a:lvl3pPr marL="1097143" indent="0">
              <a:buNone/>
              <a:defRPr sz="2900"/>
            </a:lvl3pPr>
            <a:lvl4pPr marL="1645718" indent="0">
              <a:buNone/>
              <a:defRPr sz="2400"/>
            </a:lvl4pPr>
            <a:lvl5pPr marL="2194286" indent="0">
              <a:buNone/>
              <a:defRPr sz="2400"/>
            </a:lvl5pPr>
            <a:lvl6pPr marL="2742858" indent="0">
              <a:buNone/>
              <a:defRPr sz="2400"/>
            </a:lvl6pPr>
            <a:lvl7pPr marL="3291430" indent="0">
              <a:buNone/>
              <a:defRPr sz="2400"/>
            </a:lvl7pPr>
            <a:lvl8pPr marL="3840000" indent="0">
              <a:buNone/>
              <a:defRPr sz="2400"/>
            </a:lvl8pPr>
            <a:lvl9pPr marL="4388573" indent="0">
              <a:buNone/>
              <a:defRPr sz="2400"/>
            </a:lvl9pPr>
          </a:lstStyle>
          <a:p>
            <a:r>
              <a:rPr lang="en-US" dirty="0" smtClean="0"/>
              <a:t>Drag and drop a picture here.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700" baseline="0"/>
            </a:lvl1pPr>
            <a:lvl2pPr marL="548573" indent="0">
              <a:buNone/>
              <a:defRPr sz="1500"/>
            </a:lvl2pPr>
            <a:lvl3pPr marL="1097143" indent="0">
              <a:buNone/>
              <a:defRPr sz="1200"/>
            </a:lvl3pPr>
            <a:lvl4pPr marL="1645718" indent="0">
              <a:buNone/>
              <a:defRPr sz="1100"/>
            </a:lvl4pPr>
            <a:lvl5pPr marL="2194286" indent="0">
              <a:buNone/>
              <a:defRPr sz="1100"/>
            </a:lvl5pPr>
            <a:lvl6pPr marL="2742858" indent="0">
              <a:buNone/>
              <a:defRPr sz="1100"/>
            </a:lvl6pPr>
            <a:lvl7pPr marL="3291430" indent="0">
              <a:buNone/>
              <a:defRPr sz="1100"/>
            </a:lvl7pPr>
            <a:lvl8pPr marL="3840000" indent="0">
              <a:buNone/>
              <a:defRPr sz="1100"/>
            </a:lvl8pPr>
            <a:lvl9pPr marL="4388573" indent="0">
              <a:buNone/>
              <a:defRPr sz="1100"/>
            </a:lvl9pPr>
          </a:lstStyle>
          <a:p>
            <a:pPr lvl="0"/>
            <a:r>
              <a:rPr lang="en-US" dirty="0" smtClean="0"/>
              <a:t>Description goes here….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500224" y="6498044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26104723-285B-4ED5-89EC-6DEDCFBE873A}" type="datetime1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9929" y="6492884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099" y="6495464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473412" y="832427"/>
            <a:ext cx="10363200" cy="809247"/>
          </a:xfrm>
          <a:prstGeom prst="rect">
            <a:avLst/>
          </a:prstGeom>
        </p:spPr>
        <p:txBody>
          <a:bodyPr vert="horz" lIns="109717" tIns="54859" rIns="109717" bIns="54859" rtlCol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kern="1200" baseline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3300" dirty="0" smtClean="0">
                <a:latin typeface="Arial"/>
                <a:cs typeface="Arial"/>
              </a:rPr>
              <a:t>Click to edit your slide title</a:t>
            </a:r>
            <a:endParaRPr lang="en-US" sz="3300" dirty="0">
              <a:latin typeface="Arial"/>
              <a:cs typeface="Arial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57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14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718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28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SECTION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74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570F-7B23-4B5A-BD21-BACA0B046C34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73412" y="832427"/>
            <a:ext cx="10363200" cy="1053532"/>
          </a:xfrm>
          <a:prstGeom prst="rect">
            <a:avLst/>
          </a:prstGeom>
        </p:spPr>
        <p:txBody>
          <a:bodyPr vert="horz" lIns="109717" tIns="54859" rIns="109717" bIns="54859" rtlCol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kern="1200" baseline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endParaRPr lang="en-US" sz="3300" dirty="0">
              <a:latin typeface="Arial"/>
              <a:cs typeface="Arial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57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14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718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28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SECTION NAME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4"/>
            <a:ext cx="10986221" cy="8092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68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67" y="265991"/>
            <a:ext cx="11582400" cy="5232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875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GODLA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 descr="BACK COVER LINKS.em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705"/>
          <a:stretch/>
        </p:blipFill>
        <p:spPr>
          <a:xfrm>
            <a:off x="609600" y="6126170"/>
            <a:ext cx="5951621" cy="237753"/>
          </a:xfrm>
          <a:prstGeom prst="rect">
            <a:avLst/>
          </a:prstGeom>
        </p:spPr>
      </p:pic>
      <p:sp>
        <p:nvSpPr>
          <p:cNvPr id="25" name="Rectangle 24">
            <a:hlinkClick r:id="rId4"/>
          </p:cNvPr>
          <p:cNvSpPr/>
          <p:nvPr userDrawn="1"/>
        </p:nvSpPr>
        <p:spPr>
          <a:xfrm>
            <a:off x="523396" y="6059056"/>
            <a:ext cx="1570181" cy="36945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  <p:sp>
        <p:nvSpPr>
          <p:cNvPr id="26" name="Rectangle 25">
            <a:hlinkClick r:id="rId5"/>
          </p:cNvPr>
          <p:cNvSpPr/>
          <p:nvPr userDrawn="1"/>
        </p:nvSpPr>
        <p:spPr>
          <a:xfrm>
            <a:off x="2391192" y="6059056"/>
            <a:ext cx="1919109" cy="36945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  <p:sp>
        <p:nvSpPr>
          <p:cNvPr id="27" name="Rectangle 26">
            <a:hlinkClick r:id="rId6"/>
          </p:cNvPr>
          <p:cNvSpPr/>
          <p:nvPr userDrawn="1"/>
        </p:nvSpPr>
        <p:spPr>
          <a:xfrm>
            <a:off x="4710545" y="6059056"/>
            <a:ext cx="1724120" cy="36945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02077" y="288203"/>
            <a:ext cx="4465683" cy="263722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17" tIns="54859" rIns="109717" bIns="54859" rtlCol="0" anchor="ctr"/>
          <a:lstStyle/>
          <a:p>
            <a:pPr algn="ctr"/>
            <a:endParaRPr lang="en-GB" sz="21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05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A339-CA0D-4EE5-AB77-CBCA4D4B0252}" type="datetime1">
              <a:rPr lang="en-US" smtClean="0"/>
              <a:t>3/8/2018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57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14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718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28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SECTION NAME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7"/>
            <a:ext cx="10363200" cy="809247"/>
          </a:xfrm>
        </p:spPr>
        <p:txBody>
          <a:bodyPr/>
          <a:lstStyle>
            <a:lvl1pPr>
              <a:defRPr baseline="0">
                <a:latin typeface="Arial"/>
              </a:defRPr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63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4"/>
            <a:ext cx="10363200" cy="81774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your slide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93716" indent="0">
              <a:buNone/>
              <a:defRPr sz="15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87430" indent="0">
              <a:buNone/>
              <a:defRPr sz="15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81146" indent="0">
              <a:buNone/>
              <a:defRPr sz="15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974857" indent="0">
              <a:buNone/>
              <a:defRPr sz="15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SECTION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39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6"/>
            <a:ext cx="10363200" cy="809244"/>
          </a:xfrm>
        </p:spPr>
        <p:txBody>
          <a:bodyPr/>
          <a:lstStyle>
            <a:lvl1pPr>
              <a:defRPr baseline="0">
                <a:latin typeface="Arial"/>
                <a:ea typeface="Arial"/>
                <a:cs typeface="Arial"/>
              </a:defRPr>
            </a:lvl1pPr>
          </a:lstStyle>
          <a:p>
            <a:r>
              <a:rPr lang="en-US" dirty="0"/>
              <a:t>Click to edit your slide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93716" indent="0">
              <a:buNone/>
              <a:defRPr sz="15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87430" indent="0">
              <a:buNone/>
              <a:defRPr sz="15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81146" indent="0">
              <a:buNone/>
              <a:defRPr sz="15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974857" indent="0">
              <a:buNone/>
              <a:defRPr sz="15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SECTION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682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1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413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cli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3306090"/>
            <a:ext cx="12192000" cy="1716529"/>
          </a:xfrm>
          <a:prstGeom prst="rect">
            <a:avLst/>
          </a:prstGeom>
          <a:solidFill>
            <a:schemeClr val="tx2">
              <a:lumMod val="50000"/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700" y="3607270"/>
            <a:ext cx="12192000" cy="14414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93030"/>
            <a:ext cx="12192000" cy="529591"/>
          </a:xfrm>
        </p:spPr>
        <p:txBody>
          <a:bodyPr>
            <a:noAutofit/>
          </a:bodyPr>
          <a:lstStyle>
            <a:lvl1pPr marL="0" indent="0" algn="ctr">
              <a:buNone/>
              <a:defRPr sz="1900">
                <a:solidFill>
                  <a:schemeClr val="bg1"/>
                </a:solidFill>
              </a:defRPr>
            </a:lvl1pPr>
            <a:lvl2pPr marL="548626" indent="0" algn="ctr">
              <a:buNone/>
              <a:defRPr sz="1900">
                <a:solidFill>
                  <a:schemeClr val="bg1"/>
                </a:solidFill>
              </a:defRPr>
            </a:lvl2pPr>
            <a:lvl3pPr marL="1097253" indent="0" algn="ctr">
              <a:buNone/>
              <a:defRPr sz="1900">
                <a:solidFill>
                  <a:schemeClr val="bg1"/>
                </a:solidFill>
              </a:defRPr>
            </a:lvl3pPr>
            <a:lvl4pPr marL="1645879" indent="0" algn="ctr">
              <a:buNone/>
              <a:defRPr sz="1900">
                <a:solidFill>
                  <a:schemeClr val="bg1"/>
                </a:solidFill>
              </a:defRPr>
            </a:lvl4pPr>
            <a:lvl5pPr marL="2194505" indent="0" algn="ctr">
              <a:buNone/>
              <a:defRPr sz="1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 descr="ebiquity-logo-vector white proxima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395" y="5523883"/>
            <a:ext cx="3008611" cy="93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2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4"/>
            <a:ext cx="10363200" cy="82625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62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25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879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505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SECTION NAME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00223" y="6498042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D0201EB8-FC16-4E8C-8BCD-4E71D7C477B7}" type="datetime1">
              <a:rPr lang="en-US" smtClean="0">
                <a:solidFill>
                  <a:srgbClr val="004A83"/>
                </a:solidFill>
              </a:rPr>
              <a:pPr/>
              <a:t>3/8/2018</a:t>
            </a:fld>
            <a:endParaRPr lang="en-US" dirty="0">
              <a:solidFill>
                <a:srgbClr val="004A83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9923" y="6492882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093" y="6498042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>
                <a:solidFill>
                  <a:srgbClr val="F2F2F2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2F2F2">
                  <a:lumMod val="75000"/>
                </a:srgb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9900" y="1902977"/>
            <a:ext cx="10972800" cy="4062272"/>
          </a:xfrm>
          <a:prstGeom prst="rect">
            <a:avLst/>
          </a:prstGeom>
        </p:spPr>
        <p:txBody>
          <a:bodyPr vert="horz" lIns="109725" tIns="54863" rIns="109725" bIns="5486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6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404243"/>
            <a:ext cx="12192000" cy="2088931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08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L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404243"/>
            <a:ext cx="12192000" cy="2088931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355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404243"/>
            <a:ext cx="12192000" cy="2088931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5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GIT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993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GIT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404243"/>
            <a:ext cx="12192000" cy="2088931"/>
          </a:xfrm>
          <a:prstGeom prst="rect">
            <a:avLst/>
          </a:prstGeom>
          <a:solidFill>
            <a:srgbClr val="000000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4" name="Picture 13" descr="ebiquity-logo-vector WHITE NOSTRAP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879" y="6280727"/>
            <a:ext cx="1465840" cy="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05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8"/>
          <p:cNvSpPr txBox="1">
            <a:spLocks/>
          </p:cNvSpPr>
          <p:nvPr userDrawn="1"/>
        </p:nvSpPr>
        <p:spPr>
          <a:xfrm>
            <a:off x="596897" y="4447538"/>
            <a:ext cx="5334003" cy="94742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  <a:effectLst/>
        </p:spPr>
        <p:txBody>
          <a:bodyPr lIns="109725" tIns="54863" rIns="109725" bIns="54863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700" b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Text goes here</a:t>
            </a:r>
            <a:endParaRPr lang="en-GB" sz="1700" b="0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Text Placeholder 48"/>
          <p:cNvSpPr txBox="1">
            <a:spLocks/>
          </p:cNvSpPr>
          <p:nvPr userDrawn="1"/>
        </p:nvSpPr>
        <p:spPr>
          <a:xfrm>
            <a:off x="596900" y="3281674"/>
            <a:ext cx="5334000" cy="94742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  <a:effectLst/>
        </p:spPr>
        <p:txBody>
          <a:bodyPr lIns="109725" tIns="54863" rIns="109725" bIns="54863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700" b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Text goes here</a:t>
            </a:r>
            <a:endParaRPr lang="en-GB" sz="1700" b="0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 Placeholder 48"/>
          <p:cNvSpPr txBox="1">
            <a:spLocks/>
          </p:cNvSpPr>
          <p:nvPr userDrawn="1"/>
        </p:nvSpPr>
        <p:spPr>
          <a:xfrm>
            <a:off x="596900" y="2139255"/>
            <a:ext cx="5334000" cy="94742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  <a:effectLst/>
        </p:spPr>
        <p:txBody>
          <a:bodyPr lIns="109725" tIns="54863" rIns="109725" bIns="54863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700" b="0" dirty="0" smtClean="0">
                <a:solidFill>
                  <a:srgbClr val="093D78"/>
                </a:solidFill>
                <a:latin typeface="Arial"/>
                <a:ea typeface="Arial"/>
                <a:cs typeface="Arial"/>
              </a:rPr>
              <a:t>Text goes here</a:t>
            </a:r>
            <a:endParaRPr lang="en-GB" sz="1700" b="0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6086877" y="2115127"/>
            <a:ext cx="5495523" cy="3657600"/>
          </a:xfrm>
          <a:prstGeom prst="rect">
            <a:avLst/>
          </a:prstGeom>
        </p:spPr>
        <p:txBody>
          <a:bodyPr vert="horz" lIns="109725" tIns="54863" rIns="109725" bIns="54863" numCol="1" spcCol="30239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egoe Light"/>
                <a:ea typeface="+mn-ea"/>
                <a:cs typeface="Sego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en-US" sz="1600" dirty="0" smtClean="0">
                <a:solidFill>
                  <a:srgbClr val="343434"/>
                </a:solidFill>
                <a:latin typeface="Arial"/>
                <a:ea typeface="Arial"/>
                <a:cs typeface="Arial"/>
              </a:rPr>
              <a:t>Supporting text goes here. Use icons and images with grey boxes to back up a point. </a:t>
            </a:r>
            <a:endParaRPr lang="en-US" sz="16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F:\Powerpoint June 2014\PPT images\PPT dividers\PPT dividers\ppt_bkg_4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450" y="2201768"/>
            <a:ext cx="943327" cy="82238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bill.shephard.EBIQUITY.000\Downloads\Icon_blue__Confidenc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337" y="2066181"/>
            <a:ext cx="1121567" cy="1020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bill.shephard.EBIQUITY.000\Downloads\Icon_blue__Confidenc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369" y="3221690"/>
            <a:ext cx="1121567" cy="1020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bill.shephard.EBIQUITY.000\Downloads\Icon_blue__Confidenc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337" y="4300798"/>
            <a:ext cx="1121567" cy="1020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Powerpoint June 2014\PPT images\PPT dividers\PPT dividers\ppt_bkg_4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750" y="3332764"/>
            <a:ext cx="943327" cy="82238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:\Powerpoint June 2014\PPT images\PPT dividers\PPT dividers\ppt_bkg_4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171" y="4510053"/>
            <a:ext cx="943327" cy="822387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73412" y="832420"/>
            <a:ext cx="10363200" cy="79015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marR="0" indent="0" algn="l" defTabSz="548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62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25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879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505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548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SECTION NAME</a:t>
            </a:r>
            <a:endParaRPr lang="en-GB" dirty="0" smtClean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225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1914407"/>
            <a:ext cx="10972800" cy="4062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5"/>
            <a:ext cx="10986221" cy="81775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5" y="442648"/>
            <a:ext cx="10985500" cy="365760"/>
          </a:xfrm>
        </p:spPr>
        <p:txBody>
          <a:bodyPr>
            <a:noAutofit/>
          </a:bodyPr>
          <a:lstStyle>
            <a:lvl1pPr marL="0" marR="0" indent="0" algn="l" defTabSz="548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62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25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879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505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548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SECTION NAME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500223" y="6498042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DC1B4631-61EE-48F4-930C-57A564527EA6}" type="datetime1">
              <a:rPr lang="en-US" smtClean="0">
                <a:solidFill>
                  <a:srgbClr val="004A83"/>
                </a:solidFill>
              </a:rPr>
              <a:pPr/>
              <a:t>3/8/2018</a:t>
            </a:fld>
            <a:endParaRPr lang="en-US" dirty="0">
              <a:solidFill>
                <a:srgbClr val="004A83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9923" y="6492882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endParaRPr lang="en-US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094" y="6495462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>
                <a:solidFill>
                  <a:srgbClr val="F2F2F2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2F2F2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8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894" y="1791935"/>
            <a:ext cx="5386917" cy="63976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26" indent="0">
              <a:buNone/>
              <a:defRPr sz="2400" b="1"/>
            </a:lvl2pPr>
            <a:lvl3pPr marL="1097253" indent="0">
              <a:buNone/>
              <a:defRPr sz="2100" b="1"/>
            </a:lvl3pPr>
            <a:lvl4pPr marL="1645879" indent="0">
              <a:buNone/>
              <a:defRPr sz="1900" b="1"/>
            </a:lvl4pPr>
            <a:lvl5pPr marL="2194505" indent="0">
              <a:buNone/>
              <a:defRPr sz="1900" b="1"/>
            </a:lvl5pPr>
            <a:lvl6pPr marL="2743131" indent="0">
              <a:buNone/>
              <a:defRPr sz="1900" b="1"/>
            </a:lvl6pPr>
            <a:lvl7pPr marL="3291758" indent="0">
              <a:buNone/>
              <a:defRPr sz="1900" b="1"/>
            </a:lvl7pPr>
            <a:lvl8pPr marL="3840384" indent="0">
              <a:buNone/>
              <a:defRPr sz="1900" b="1"/>
            </a:lvl8pPr>
            <a:lvl9pPr marL="438901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894" y="2431698"/>
            <a:ext cx="5386917" cy="349828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63670" y="1791935"/>
            <a:ext cx="5389033" cy="63976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26" indent="0">
              <a:buNone/>
              <a:defRPr sz="2400" b="1"/>
            </a:lvl2pPr>
            <a:lvl3pPr marL="1097253" indent="0">
              <a:buNone/>
              <a:defRPr sz="2100" b="1"/>
            </a:lvl3pPr>
            <a:lvl4pPr marL="1645879" indent="0">
              <a:buNone/>
              <a:defRPr sz="1900" b="1"/>
            </a:lvl4pPr>
            <a:lvl5pPr marL="2194505" indent="0">
              <a:buNone/>
              <a:defRPr sz="1900" b="1"/>
            </a:lvl5pPr>
            <a:lvl6pPr marL="2743131" indent="0">
              <a:buNone/>
              <a:defRPr sz="1900" b="1"/>
            </a:lvl6pPr>
            <a:lvl7pPr marL="3291758" indent="0">
              <a:buNone/>
              <a:defRPr sz="1900" b="1"/>
            </a:lvl7pPr>
            <a:lvl8pPr marL="3840384" indent="0">
              <a:buNone/>
              <a:defRPr sz="1900" b="1"/>
            </a:lvl8pPr>
            <a:lvl9pPr marL="438901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63670" y="2431698"/>
            <a:ext cx="5389033" cy="349828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73415" y="821075"/>
            <a:ext cx="10979288" cy="8376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978567" cy="365760"/>
          </a:xfrm>
        </p:spPr>
        <p:txBody>
          <a:bodyPr>
            <a:noAutofit/>
          </a:bodyPr>
          <a:lstStyle>
            <a:lvl1pPr marL="0" marR="0" indent="0" algn="l" defTabSz="548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62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25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879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505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l" defTabSz="5486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SECTION NAME</a:t>
            </a:r>
            <a:endParaRPr lang="en-GB" dirty="0" smtClean="0"/>
          </a:p>
          <a:p>
            <a:pPr lvl="0"/>
            <a:endParaRPr lang="en-GB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1500223" y="6498042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D9386529-DA8F-4D22-8938-20E0D1560E23}" type="datetime1">
              <a:rPr lang="en-US" smtClean="0">
                <a:solidFill>
                  <a:srgbClr val="004A83"/>
                </a:solidFill>
              </a:rPr>
              <a:pPr/>
              <a:t>3/8/2018</a:t>
            </a:fld>
            <a:endParaRPr lang="en-US" dirty="0">
              <a:solidFill>
                <a:srgbClr val="004A83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39923" y="6492882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252094" y="6495462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>
                <a:solidFill>
                  <a:srgbClr val="F2F2F2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2F2F2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16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81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400" b="1" baseline="0"/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1451614"/>
            <a:ext cx="7315200" cy="3275965"/>
          </a:xfrm>
        </p:spPr>
        <p:txBody>
          <a:bodyPr/>
          <a:lstStyle>
            <a:lvl1pPr marL="0" indent="0">
              <a:buNone/>
              <a:defRPr sz="3900"/>
            </a:lvl1pPr>
            <a:lvl2pPr marL="548626" indent="0">
              <a:buNone/>
              <a:defRPr sz="3300"/>
            </a:lvl2pPr>
            <a:lvl3pPr marL="1097253" indent="0">
              <a:buNone/>
              <a:defRPr sz="2900"/>
            </a:lvl3pPr>
            <a:lvl4pPr marL="1645879" indent="0">
              <a:buNone/>
              <a:defRPr sz="2400"/>
            </a:lvl4pPr>
            <a:lvl5pPr marL="2194505" indent="0">
              <a:buNone/>
              <a:defRPr sz="2400"/>
            </a:lvl5pPr>
            <a:lvl6pPr marL="2743131" indent="0">
              <a:buNone/>
              <a:defRPr sz="2400"/>
            </a:lvl6pPr>
            <a:lvl7pPr marL="3291758" indent="0">
              <a:buNone/>
              <a:defRPr sz="2400"/>
            </a:lvl7pPr>
            <a:lvl8pPr marL="3840384" indent="0">
              <a:buNone/>
              <a:defRPr sz="2400"/>
            </a:lvl8pPr>
            <a:lvl9pPr marL="4389010" indent="0">
              <a:buNone/>
              <a:defRPr sz="2400"/>
            </a:lvl9pPr>
          </a:lstStyle>
          <a:p>
            <a:r>
              <a:rPr lang="en-US" dirty="0" smtClean="0"/>
              <a:t>Drag and drop a picture here.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700" baseline="0"/>
            </a:lvl1pPr>
            <a:lvl2pPr marL="548626" indent="0">
              <a:buNone/>
              <a:defRPr sz="1500"/>
            </a:lvl2pPr>
            <a:lvl3pPr marL="1097253" indent="0">
              <a:buNone/>
              <a:defRPr sz="1200"/>
            </a:lvl3pPr>
            <a:lvl4pPr marL="1645879" indent="0">
              <a:buNone/>
              <a:defRPr sz="1100"/>
            </a:lvl4pPr>
            <a:lvl5pPr marL="2194505" indent="0">
              <a:buNone/>
              <a:defRPr sz="1100"/>
            </a:lvl5pPr>
            <a:lvl6pPr marL="2743131" indent="0">
              <a:buNone/>
              <a:defRPr sz="1100"/>
            </a:lvl6pPr>
            <a:lvl7pPr marL="3291758" indent="0">
              <a:buNone/>
              <a:defRPr sz="1100"/>
            </a:lvl7pPr>
            <a:lvl8pPr marL="3840384" indent="0">
              <a:buNone/>
              <a:defRPr sz="1100"/>
            </a:lvl8pPr>
            <a:lvl9pPr marL="4389010" indent="0">
              <a:buNone/>
              <a:defRPr sz="1100"/>
            </a:lvl9pPr>
          </a:lstStyle>
          <a:p>
            <a:pPr lvl="0"/>
            <a:r>
              <a:rPr lang="en-US" dirty="0" smtClean="0"/>
              <a:t>Description goes here….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500223" y="6498042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26104723-285B-4ED5-89EC-6DEDCFBE873A}" type="datetime1">
              <a:rPr lang="en-US" smtClean="0">
                <a:solidFill>
                  <a:srgbClr val="004A83"/>
                </a:solidFill>
              </a:rPr>
              <a:pPr/>
              <a:t>3/8/2018</a:t>
            </a:fld>
            <a:endParaRPr lang="en-US" dirty="0">
              <a:solidFill>
                <a:srgbClr val="004A83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9923" y="6492882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094" y="6495462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>
                <a:solidFill>
                  <a:srgbClr val="F2F2F2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2F2F2">
                  <a:lumMod val="75000"/>
                </a:srgb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473412" y="832422"/>
            <a:ext cx="10363200" cy="809247"/>
          </a:xfrm>
          <a:prstGeom prst="rect">
            <a:avLst/>
          </a:prstGeom>
        </p:spPr>
        <p:txBody>
          <a:bodyPr vert="horz" lIns="109725" tIns="54863" rIns="109725" bIns="54863" rtlCol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kern="1200" baseline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3300" dirty="0" smtClean="0">
                <a:solidFill>
                  <a:srgbClr val="004A83"/>
                </a:solidFill>
                <a:latin typeface="Arial"/>
                <a:cs typeface="Arial"/>
              </a:rPr>
              <a:t>Click to edit your slide title</a:t>
            </a:r>
            <a:endParaRPr lang="en-US" sz="3300" dirty="0">
              <a:solidFill>
                <a:srgbClr val="004A83"/>
              </a:solidFill>
              <a:latin typeface="Arial"/>
              <a:cs typeface="Arial"/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62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25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879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505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SECTION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18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C570F-7B23-4B5A-BD21-BACA0B046C34}" type="datetime1">
              <a:rPr lang="en-US" smtClean="0">
                <a:solidFill>
                  <a:srgbClr val="004A83"/>
                </a:solidFill>
              </a:rPr>
              <a:pPr/>
              <a:t>3/8/2018</a:t>
            </a:fld>
            <a:endParaRPr lang="en-US" dirty="0">
              <a:solidFill>
                <a:srgbClr val="004A8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srgbClr val="F2F2F2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2F2F2">
                  <a:lumMod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73412" y="832426"/>
            <a:ext cx="10363200" cy="1053532"/>
          </a:xfrm>
          <a:prstGeom prst="rect">
            <a:avLst/>
          </a:prstGeom>
        </p:spPr>
        <p:txBody>
          <a:bodyPr vert="horz" lIns="109725" tIns="54863" rIns="109725" bIns="54863" rtlCol="0"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kern="1200" baseline="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endParaRPr lang="en-US" sz="3300" dirty="0">
              <a:solidFill>
                <a:srgbClr val="004A83"/>
              </a:solidFill>
              <a:latin typeface="Arial"/>
              <a:cs typeface="Arial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62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25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879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505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SECTION NAME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4"/>
            <a:ext cx="10986221" cy="8092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8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67" y="265989"/>
            <a:ext cx="11582400" cy="52322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8652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 GODLA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 descr="BACK COVER LINKS.em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705"/>
          <a:stretch/>
        </p:blipFill>
        <p:spPr>
          <a:xfrm>
            <a:off x="609600" y="6126165"/>
            <a:ext cx="5951621" cy="237753"/>
          </a:xfrm>
          <a:prstGeom prst="rect">
            <a:avLst/>
          </a:prstGeom>
        </p:spPr>
      </p:pic>
      <p:sp>
        <p:nvSpPr>
          <p:cNvPr id="25" name="Rectangle 24">
            <a:hlinkClick r:id="rId4"/>
          </p:cNvPr>
          <p:cNvSpPr/>
          <p:nvPr userDrawn="1"/>
        </p:nvSpPr>
        <p:spPr>
          <a:xfrm>
            <a:off x="523394" y="6059055"/>
            <a:ext cx="1570181" cy="36945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26" name="Rectangle 25">
            <a:hlinkClick r:id="rId5"/>
          </p:cNvPr>
          <p:cNvSpPr/>
          <p:nvPr userDrawn="1"/>
        </p:nvSpPr>
        <p:spPr>
          <a:xfrm>
            <a:off x="2391192" y="6059055"/>
            <a:ext cx="1919109" cy="36945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27" name="Rectangle 26">
            <a:hlinkClick r:id="rId6"/>
          </p:cNvPr>
          <p:cNvSpPr/>
          <p:nvPr userDrawn="1"/>
        </p:nvSpPr>
        <p:spPr>
          <a:xfrm>
            <a:off x="4710545" y="6059055"/>
            <a:ext cx="1724120" cy="36945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02076" y="288202"/>
            <a:ext cx="4465683" cy="263722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GB" sz="21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722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A339-CA0D-4EE5-AB77-CBCA4D4B0252}" type="datetime1">
              <a:rPr lang="en-US" smtClean="0">
                <a:solidFill>
                  <a:srgbClr val="004A83"/>
                </a:solidFill>
              </a:rPr>
              <a:pPr/>
              <a:t>3/8/2018</a:t>
            </a:fld>
            <a:endParaRPr lang="en-US" dirty="0">
              <a:solidFill>
                <a:srgbClr val="004A8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srgbClr val="F2F2F2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2F2F2">
                  <a:lumMod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4133" y="442648"/>
            <a:ext cx="10363200" cy="365760"/>
          </a:xfrm>
        </p:spPr>
        <p:txBody>
          <a:bodyPr>
            <a:noAutofit/>
          </a:bodyPr>
          <a:lstStyle>
            <a:lvl1pPr marL="0" indent="0">
              <a:buNone/>
              <a:defRPr sz="17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548626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97253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45879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194505" indent="0">
              <a:buNone/>
              <a:defRPr sz="17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SECTION NAME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73412" y="832422"/>
            <a:ext cx="10363200" cy="809247"/>
          </a:xfrm>
        </p:spPr>
        <p:txBody>
          <a:bodyPr/>
          <a:lstStyle>
            <a:lvl1pPr>
              <a:defRPr baseline="0">
                <a:latin typeface="Arial"/>
              </a:defRPr>
            </a:lvl1pPr>
          </a:lstStyle>
          <a:p>
            <a:r>
              <a:rPr lang="en-US" dirty="0" smtClean="0"/>
              <a:t>Click to edit your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5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0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1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02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80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4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EC5B3-ADB2-43E3-8A30-8E85400BFCE2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16C2D-C01E-4FA8-A9DB-0B8F1594F4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5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1212"/>
            <a:ext cx="10972800" cy="1318101"/>
          </a:xfrm>
          <a:prstGeom prst="rect">
            <a:avLst/>
          </a:prstGeom>
        </p:spPr>
        <p:txBody>
          <a:bodyPr vert="horz" lIns="82289" tIns="41146" rIns="82289" bIns="41146" rtlCol="0" anchor="t">
            <a:normAutofit/>
          </a:bodyPr>
          <a:lstStyle/>
          <a:p>
            <a:r>
              <a:rPr lang="en-US" sz="1700" b="1" dirty="0" smtClean="0">
                <a:solidFill>
                  <a:srgbClr val="093D7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SECTION NAME</a:t>
            </a:r>
            <a:r>
              <a:rPr lang="en-US" sz="1700" dirty="0" smtClean="0">
                <a:solidFill>
                  <a:srgbClr val="093D78"/>
                </a:solidFill>
              </a:rPr>
              <a:t/>
            </a:r>
            <a:br>
              <a:rPr lang="en-US" sz="1700" dirty="0" smtClean="0">
                <a:solidFill>
                  <a:srgbClr val="093D78"/>
                </a:solidFill>
              </a:rPr>
            </a:br>
            <a:r>
              <a:rPr lang="en-US" dirty="0" smtClean="0"/>
              <a:t>Click to edit Master title </a:t>
            </a:r>
            <a:br>
              <a:rPr lang="en-US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4407"/>
            <a:ext cx="10972800" cy="4062272"/>
          </a:xfrm>
          <a:prstGeom prst="rect">
            <a:avLst/>
          </a:prstGeom>
        </p:spPr>
        <p:txBody>
          <a:bodyPr vert="horz" lIns="82289" tIns="41146" rIns="82289" bIns="4114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" y="496312"/>
            <a:ext cx="209357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17" tIns="54859" rIns="109717" bIns="54859" rtlCol="0" anchor="ctr"/>
          <a:lstStyle/>
          <a:p>
            <a:pPr algn="ctr"/>
            <a:endParaRPr lang="en-US" sz="2100" dirty="0">
              <a:latin typeface="Arial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500224" y="6498044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82289" tIns="41146" rIns="82289" bIns="41146"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fld id="{7032D932-9468-4015-BB8F-AA22E5037FED}" type="datetime1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9929" y="6492884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82289" tIns="41146" rIns="82289" bIns="41146"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098" y="6501076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289" tIns="41146" rIns="82289" bIns="41146"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fld id="{AF88E988-FB04-AB4E-BE5A-59F242AF7F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9" y="6355820"/>
            <a:ext cx="1331372" cy="33765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84305" y="6498041"/>
            <a:ext cx="1644503" cy="359963"/>
          </a:xfrm>
          <a:prstGeom prst="rect">
            <a:avLst/>
          </a:prstGeom>
        </p:spPr>
        <p:txBody>
          <a:bodyPr wrap="square" lIns="109717" tIns="54859" rIns="109717" bIns="54859" rtlCol="0">
            <a:noAutofit/>
          </a:bodyPr>
          <a:lstStyle/>
          <a:p>
            <a:pPr algn="l"/>
            <a:r>
              <a:rPr lang="en-GB" sz="900" b="1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© </a:t>
            </a:r>
            <a:r>
              <a:rPr lang="en-GB" sz="900" b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Ebiquity</a:t>
            </a:r>
            <a:r>
              <a:rPr lang="en-GB" sz="900" b="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2018</a:t>
            </a:r>
            <a:endParaRPr lang="en-GB" sz="900" b="1" dirty="0" smtClean="0">
              <a:solidFill>
                <a:schemeClr val="bg1">
                  <a:lumMod val="50000"/>
                </a:schemeClr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40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l" defTabSz="548573" rtl="0" eaLnBrk="1" fontAlgn="auto" latinLnBrk="0" hangingPunct="1">
        <a:lnSpc>
          <a:spcPts val="336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300" b="0" i="0" kern="1200">
          <a:solidFill>
            <a:schemeClr val="tx2"/>
          </a:solidFill>
          <a:latin typeface="Arial"/>
          <a:ea typeface="Arial"/>
          <a:cs typeface="Arial"/>
        </a:defRPr>
      </a:lvl1pPr>
    </p:titleStyle>
    <p:bodyStyle>
      <a:lvl1pPr marL="411430" indent="-411430" algn="l" defTabSz="548573" rtl="0" eaLnBrk="1" latinLnBrk="0" hangingPunct="1">
        <a:spcBef>
          <a:spcPct val="20000"/>
        </a:spcBef>
        <a:buFont typeface="Arial"/>
        <a:buChar char="•"/>
        <a:defRPr sz="3900" b="0" i="0" kern="1200">
          <a:solidFill>
            <a:schemeClr val="tx1"/>
          </a:solidFill>
          <a:latin typeface="Arial"/>
          <a:ea typeface="Arial"/>
          <a:cs typeface="Arial"/>
        </a:defRPr>
      </a:lvl1pPr>
      <a:lvl2pPr marL="891430" indent="-342858" algn="l" defTabSz="548573" rtl="0" eaLnBrk="1" latinLnBrk="0" hangingPunct="1">
        <a:spcBef>
          <a:spcPct val="20000"/>
        </a:spcBef>
        <a:buFont typeface="Arial"/>
        <a:buChar char="–"/>
        <a:defRPr sz="3300" b="0" i="0" kern="1200">
          <a:solidFill>
            <a:schemeClr val="tx1"/>
          </a:solidFill>
          <a:latin typeface="Arial"/>
          <a:ea typeface="Arial"/>
          <a:cs typeface="Arial"/>
        </a:defRPr>
      </a:lvl2pPr>
      <a:lvl3pPr marL="1371430" indent="-274286" algn="l" defTabSz="548573" rtl="0" eaLnBrk="1" latinLnBrk="0" hangingPunct="1">
        <a:spcBef>
          <a:spcPct val="20000"/>
        </a:spcBef>
        <a:buFont typeface="Arial"/>
        <a:buChar char="•"/>
        <a:defRPr sz="2900" b="0" i="0" kern="1200">
          <a:solidFill>
            <a:schemeClr val="tx1"/>
          </a:solidFill>
          <a:latin typeface="Arial"/>
          <a:ea typeface="Arial"/>
          <a:cs typeface="Arial"/>
        </a:defRPr>
      </a:lvl3pPr>
      <a:lvl4pPr marL="1920000" indent="-274286" algn="l" defTabSz="548573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Arial"/>
          <a:ea typeface="Arial"/>
          <a:cs typeface="Arial"/>
        </a:defRPr>
      </a:lvl4pPr>
      <a:lvl5pPr marL="2468573" indent="-274286" algn="l" defTabSz="548573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/>
          </a:solidFill>
          <a:latin typeface="Arial"/>
          <a:ea typeface="Arial"/>
          <a:cs typeface="Arial"/>
        </a:defRPr>
      </a:lvl5pPr>
      <a:lvl6pPr marL="3017143" indent="-274286" algn="l" defTabSz="54857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718" indent="-274286" algn="l" defTabSz="54857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286" indent="-274286" algn="l" defTabSz="54857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2858" indent="-274286" algn="l" defTabSz="54857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73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43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18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86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858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430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000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573" algn="l" defTabSz="5485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1211"/>
            <a:ext cx="10972800" cy="1318101"/>
          </a:xfrm>
          <a:prstGeom prst="rect">
            <a:avLst/>
          </a:prstGeom>
        </p:spPr>
        <p:txBody>
          <a:bodyPr vert="horz" lIns="109725" tIns="54863" rIns="109725" bIns="54863" rtlCol="0" anchor="t">
            <a:normAutofit/>
          </a:bodyPr>
          <a:lstStyle/>
          <a:p>
            <a:r>
              <a:rPr lang="en-US" sz="1700" b="1" dirty="0" smtClean="0">
                <a:solidFill>
                  <a:srgbClr val="093D7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SECTION NAME</a:t>
            </a:r>
            <a:r>
              <a:rPr lang="en-US" sz="1700" dirty="0" smtClean="0">
                <a:solidFill>
                  <a:srgbClr val="093D78"/>
                </a:solidFill>
              </a:rPr>
              <a:t/>
            </a:r>
            <a:br>
              <a:rPr lang="en-US" sz="1700" dirty="0" smtClean="0">
                <a:solidFill>
                  <a:srgbClr val="093D78"/>
                </a:solidFill>
              </a:rPr>
            </a:br>
            <a:r>
              <a:rPr lang="en-US" dirty="0" smtClean="0"/>
              <a:t>Click to edit Master title </a:t>
            </a:r>
            <a:br>
              <a:rPr lang="en-US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4407"/>
            <a:ext cx="10972800" cy="4062272"/>
          </a:xfrm>
          <a:prstGeom prst="rect">
            <a:avLst/>
          </a:prstGeom>
        </p:spPr>
        <p:txBody>
          <a:bodyPr vert="horz" lIns="109725" tIns="54863" rIns="109725" bIns="54863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" y="496312"/>
            <a:ext cx="209357" cy="11430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725" tIns="54863" rIns="109725" bIns="54863" rtlCol="0" anchor="ctr"/>
          <a:lstStyle/>
          <a:p>
            <a:pPr algn="ctr" defTabSz="548626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500223" y="6498042"/>
            <a:ext cx="1439693" cy="36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109725" tIns="54863" rIns="109725" bIns="54863" anchor="ctr"/>
          <a:lstStyle>
            <a:lvl1pPr algn="ctr">
              <a:defRPr sz="1100" b="1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</a:lstStyle>
          <a:p>
            <a:pPr defTabSz="548626"/>
            <a:fld id="{7032D932-9468-4015-BB8F-AA22E5037FED}" type="datetime1">
              <a:rPr lang="en-US" smtClean="0">
                <a:solidFill>
                  <a:srgbClr val="004A83"/>
                </a:solidFill>
              </a:rPr>
              <a:pPr defTabSz="548626"/>
              <a:t>3/8/2018</a:t>
            </a:fld>
            <a:endParaRPr lang="en-US" dirty="0">
              <a:solidFill>
                <a:srgbClr val="004A83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9923" y="6492882"/>
            <a:ext cx="6312169" cy="3651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109725" tIns="54863" rIns="109725" bIns="54863" anchor="ctr"/>
          <a:lstStyle>
            <a:lvl1pPr algn="ctr">
              <a:defRPr sz="11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pPr defTabSz="548626"/>
            <a:endParaRPr lang="en-US" dirty="0">
              <a:solidFill>
                <a:srgbClr val="F2F2F2">
                  <a:lumMod val="50000"/>
                </a:srgb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093" y="6501074"/>
            <a:ext cx="618247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5" tIns="54863" rIns="109725" bIns="54863" anchor="ctr"/>
          <a:lstStyle>
            <a:lvl1pPr algn="ctr">
              <a:defRPr sz="1100" b="1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lvl1pPr>
          </a:lstStyle>
          <a:p>
            <a:pPr defTabSz="548626"/>
            <a:fld id="{AF88E988-FB04-AB4E-BE5A-59F242AF7F7A}" type="slidenum">
              <a:rPr lang="en-US" smtClean="0">
                <a:solidFill>
                  <a:srgbClr val="F2F2F2">
                    <a:lumMod val="75000"/>
                  </a:srgbClr>
                </a:solidFill>
              </a:rPr>
              <a:pPr defTabSz="548626"/>
              <a:t>‹#›</a:t>
            </a:fld>
            <a:endParaRPr lang="en-US" dirty="0">
              <a:solidFill>
                <a:srgbClr val="F2F2F2">
                  <a:lumMod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8" y="6355814"/>
            <a:ext cx="1331372" cy="33765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84299" y="6498041"/>
            <a:ext cx="1644503" cy="359963"/>
          </a:xfrm>
          <a:prstGeom prst="rect">
            <a:avLst/>
          </a:prstGeom>
        </p:spPr>
        <p:txBody>
          <a:bodyPr wrap="square" lIns="109725" tIns="54863" rIns="109725" bIns="54863" rtlCol="0">
            <a:noAutofit/>
          </a:bodyPr>
          <a:lstStyle/>
          <a:p>
            <a:pPr defTabSz="548626"/>
            <a:r>
              <a:rPr lang="en-GB" sz="900" b="1" dirty="0" smtClean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© </a:t>
            </a:r>
            <a:r>
              <a:rPr lang="en-GB" sz="900" dirty="0" smtClean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Ebiquity 2018</a:t>
            </a:r>
            <a:endParaRPr lang="en-GB" sz="900" b="1" dirty="0" smtClean="0">
              <a:solidFill>
                <a:prstClr val="white">
                  <a:lumMod val="50000"/>
                </a:prstClr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5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l" defTabSz="548626" rtl="0" eaLnBrk="1" fontAlgn="auto" latinLnBrk="0" hangingPunct="1">
        <a:lnSpc>
          <a:spcPts val="336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300" b="0" i="0" kern="1200">
          <a:solidFill>
            <a:schemeClr val="tx2"/>
          </a:solidFill>
          <a:latin typeface="Arial"/>
          <a:ea typeface="Arial"/>
          <a:cs typeface="Arial"/>
        </a:defRPr>
      </a:lvl1pPr>
    </p:titleStyle>
    <p:bodyStyle>
      <a:lvl1pPr marL="411470" indent="-411470" algn="l" defTabSz="548626" rtl="0" eaLnBrk="1" latinLnBrk="0" hangingPunct="1">
        <a:spcBef>
          <a:spcPct val="20000"/>
        </a:spcBef>
        <a:buFont typeface="Arial"/>
        <a:buChar char="•"/>
        <a:defRPr sz="3900" b="0" i="0" kern="1200">
          <a:solidFill>
            <a:schemeClr val="tx1"/>
          </a:solidFill>
          <a:latin typeface="Arial"/>
          <a:ea typeface="Arial"/>
          <a:cs typeface="Arial"/>
        </a:defRPr>
      </a:lvl1pPr>
      <a:lvl2pPr marL="891518" indent="-342891" algn="l" defTabSz="548626" rtl="0" eaLnBrk="1" latinLnBrk="0" hangingPunct="1">
        <a:spcBef>
          <a:spcPct val="20000"/>
        </a:spcBef>
        <a:buFont typeface="Arial"/>
        <a:buChar char="–"/>
        <a:defRPr sz="3300" b="0" i="0" kern="1200">
          <a:solidFill>
            <a:schemeClr val="tx1"/>
          </a:solidFill>
          <a:latin typeface="Arial"/>
          <a:ea typeface="Arial"/>
          <a:cs typeface="Arial"/>
        </a:defRPr>
      </a:lvl2pPr>
      <a:lvl3pPr marL="1371566" indent="-274313" algn="l" defTabSz="548626" rtl="0" eaLnBrk="1" latinLnBrk="0" hangingPunct="1">
        <a:spcBef>
          <a:spcPct val="20000"/>
        </a:spcBef>
        <a:buFont typeface="Arial"/>
        <a:buChar char="•"/>
        <a:defRPr sz="2900" b="0" i="0" kern="1200">
          <a:solidFill>
            <a:schemeClr val="tx1"/>
          </a:solidFill>
          <a:latin typeface="Arial"/>
          <a:ea typeface="Arial"/>
          <a:cs typeface="Arial"/>
        </a:defRPr>
      </a:lvl3pPr>
      <a:lvl4pPr marL="1920192" indent="-274313" algn="l" defTabSz="548626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Arial"/>
          <a:ea typeface="Arial"/>
          <a:cs typeface="Arial"/>
        </a:defRPr>
      </a:lvl4pPr>
      <a:lvl5pPr marL="2468818" indent="-274313" algn="l" defTabSz="548626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/>
          </a:solidFill>
          <a:latin typeface="Arial"/>
          <a:ea typeface="Arial"/>
          <a:cs typeface="Arial"/>
        </a:defRPr>
      </a:lvl5pPr>
      <a:lvl6pPr marL="3017445" indent="-274313" algn="l" defTabSz="548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548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548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3" indent="-274313" algn="l" defTabSz="54862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3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1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8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0" algn="l" defTabSz="5486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chart" Target="../charts/char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chart" Target="../charts/char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Relationship Id="rId5" Type="http://schemas.openxmlformats.org/officeDocument/2006/relationships/chart" Target="../charts/chart4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5" Type="http://schemas.openxmlformats.org/officeDocument/2006/relationships/chart" Target="../charts/chart5.xml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5" Type="http://schemas.openxmlformats.org/officeDocument/2006/relationships/chart" Target="../charts/chart6.xml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[video-to-gif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1133" y="934497"/>
            <a:ext cx="7709146" cy="1015659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pPr algn="r"/>
            <a:r>
              <a:rPr lang="en-GB" sz="6000" b="1" dirty="0" smtClean="0">
                <a:solidFill>
                  <a:schemeClr val="bg1"/>
                </a:solidFill>
                <a:latin typeface="FS Albert Light" panose="02000503040000020004" pitchFamily="2" charset="0"/>
              </a:rPr>
              <a:t>RE-EVALUATING </a:t>
            </a:r>
            <a:r>
              <a:rPr lang="en-GB" sz="6000" b="1" dirty="0">
                <a:solidFill>
                  <a:schemeClr val="bg1"/>
                </a:solidFill>
                <a:latin typeface="FS Albert Light" panose="02000503040000020004" pitchFamily="2" charset="0"/>
              </a:rPr>
              <a:t>MEDIA</a:t>
            </a:r>
            <a:endParaRPr lang="en-GB" sz="4800" b="1" dirty="0">
              <a:solidFill>
                <a:schemeClr val="bg1"/>
              </a:solidFill>
              <a:latin typeface="FS Albert Light" panose="0200050304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3" y="90435"/>
            <a:ext cx="4594043" cy="6858000"/>
          </a:xfrm>
          <a:prstGeom prst="rect">
            <a:avLst/>
          </a:prstGeom>
        </p:spPr>
      </p:pic>
      <p:pic>
        <p:nvPicPr>
          <p:cNvPr id="1026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179" y="6029011"/>
            <a:ext cx="1645103" cy="4653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68" y="5929373"/>
            <a:ext cx="2035021" cy="66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81973" cy="6857999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480001"/>
            <a:ext cx="10363200" cy="826259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Arial"/>
              </a:rPr>
              <a:t>How we assessed relative importance</a:t>
            </a:r>
            <a:endParaRPr lang="en-GB" b="1" dirty="0">
              <a:latin typeface="Arial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1200395" y="2153437"/>
            <a:ext cx="9316383" cy="4344603"/>
          </a:xfrm>
        </p:spPr>
        <p:txBody>
          <a:bodyPr>
            <a:normAutofit/>
          </a:bodyPr>
          <a:lstStyle/>
          <a:p>
            <a:pPr marL="0" indent="0">
              <a:spcBef>
                <a:spcPts val="1440"/>
              </a:spcBef>
              <a:spcAft>
                <a:spcPts val="1440"/>
              </a:spcAft>
              <a:buNone/>
            </a:pPr>
            <a:endParaRPr lang="en-GB" sz="2100" dirty="0"/>
          </a:p>
          <a:p>
            <a:pPr>
              <a:spcBef>
                <a:spcPts val="1440"/>
              </a:spcBef>
              <a:spcAft>
                <a:spcPts val="1440"/>
              </a:spcAft>
            </a:pPr>
            <a:endParaRPr lang="en-GB" sz="2100" dirty="0"/>
          </a:p>
          <a:p>
            <a:pPr>
              <a:spcBef>
                <a:spcPts val="1440"/>
              </a:spcBef>
              <a:spcAft>
                <a:spcPts val="1440"/>
              </a:spcAft>
            </a:pPr>
            <a:endParaRPr lang="en-GB" sz="210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720000" y="1440000"/>
            <a:ext cx="11063608" cy="330390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43" indent="-457143" defTabSz="609523">
              <a:spcBef>
                <a:spcPts val="0"/>
              </a:spcBef>
              <a:spcAft>
                <a:spcPts val="2667"/>
              </a:spcAft>
              <a:buClr>
                <a:srgbClr val="004A83"/>
              </a:buClr>
            </a:pPr>
            <a:r>
              <a:rPr lang="en-GB" sz="2900" dirty="0">
                <a:solidFill>
                  <a:srgbClr val="343434"/>
                </a:solidFill>
                <a:latin typeface="Arial"/>
                <a:ea typeface="Arial"/>
                <a:cs typeface="Arial"/>
              </a:rPr>
              <a:t>Trade-off exercise - MaxDiff</a:t>
            </a:r>
          </a:p>
          <a:p>
            <a:pPr marL="457143" indent="-457143" defTabSz="609523">
              <a:spcBef>
                <a:spcPts val="0"/>
              </a:spcBef>
              <a:spcAft>
                <a:spcPts val="2667"/>
              </a:spcAft>
              <a:buClr>
                <a:srgbClr val="004A83"/>
              </a:buClr>
            </a:pPr>
            <a:r>
              <a:rPr lang="en-GB" sz="2900" dirty="0">
                <a:solidFill>
                  <a:srgbClr val="343434"/>
                </a:solidFill>
                <a:latin typeface="Arial"/>
                <a:ea typeface="Arial"/>
                <a:cs typeface="Arial"/>
              </a:rPr>
              <a:t>Groups of four attributes </a:t>
            </a:r>
          </a:p>
          <a:p>
            <a:pPr marL="457143" indent="-457143" defTabSz="609523">
              <a:spcBef>
                <a:spcPts val="0"/>
              </a:spcBef>
              <a:spcAft>
                <a:spcPts val="2667"/>
              </a:spcAft>
              <a:buClr>
                <a:srgbClr val="004A83"/>
              </a:buClr>
            </a:pPr>
            <a:r>
              <a:rPr lang="en-GB" sz="2900" dirty="0">
                <a:solidFill>
                  <a:srgbClr val="343434"/>
                </a:solidFill>
                <a:latin typeface="Arial"/>
                <a:ea typeface="Arial"/>
                <a:cs typeface="Arial"/>
              </a:rPr>
              <a:t>Interviewees forced to select the most and least important attribute from each group</a:t>
            </a:r>
          </a:p>
          <a:p>
            <a:pPr marL="457143" indent="-457143" defTabSz="609523">
              <a:spcBef>
                <a:spcPts val="0"/>
              </a:spcBef>
              <a:spcAft>
                <a:spcPts val="2667"/>
              </a:spcAft>
              <a:buClr>
                <a:srgbClr val="004A83"/>
              </a:buClr>
            </a:pPr>
            <a:r>
              <a:rPr lang="en-GB" sz="2900" dirty="0">
                <a:solidFill>
                  <a:srgbClr val="343434"/>
                </a:solidFill>
                <a:latin typeface="Arial"/>
                <a:ea typeface="Arial"/>
                <a:cs typeface="Arial"/>
              </a:rPr>
              <a:t>60 different combinations tested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97572" y="399307"/>
            <a:ext cx="1219200" cy="906952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endParaRPr lang="en-GB" b="1" dirty="0">
              <a:solidFill>
                <a:srgbClr val="093D78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480003"/>
            <a:ext cx="10363200" cy="809244"/>
          </a:xfrm>
          <a:noFill/>
          <a:ln>
            <a:noFill/>
          </a:ln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 smtClean="0">
                <a:latin typeface="Arial"/>
              </a:rPr>
              <a:t>Tight targeting – right people, time &amp; place</a:t>
            </a:r>
            <a:endParaRPr lang="en-GB" b="1" dirty="0"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7823" y="6429808"/>
            <a:ext cx="2073383" cy="254365"/>
          </a:xfrm>
          <a:prstGeom prst="rect">
            <a:avLst/>
          </a:prstGeom>
        </p:spPr>
        <p:txBody>
          <a:bodyPr wrap="square" lIns="109717" tIns="54859" rIns="109717" bIns="54859">
            <a:spAutoFit/>
          </a:bodyPr>
          <a:lstStyle/>
          <a:p>
            <a:pPr defTabSz="548573"/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All respondents (n=116)</a:t>
            </a:r>
            <a:endParaRPr lang="en-GB" sz="9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84015" y="6402943"/>
            <a:ext cx="3687224" cy="36576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en-GB" sz="1600" b="0" dirty="0">
                <a:solidFill>
                  <a:srgbClr val="063D69"/>
                </a:solidFill>
              </a:rPr>
              <a:t>RE-EVALUATING MEDIA</a:t>
            </a:r>
          </a:p>
          <a:p>
            <a:pPr algn="r"/>
            <a:endParaRPr lang="en-GB" dirty="0">
              <a:latin typeface="Arial"/>
            </a:endParaRPr>
          </a:p>
        </p:txBody>
      </p:sp>
      <p:pic>
        <p:nvPicPr>
          <p:cNvPr id="11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83" y="1289244"/>
            <a:ext cx="9832412" cy="4800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9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84015" y="6402943"/>
            <a:ext cx="3687224" cy="36576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en-GB" sz="1600" b="0" dirty="0">
                <a:solidFill>
                  <a:srgbClr val="063D69"/>
                </a:solidFill>
              </a:rPr>
              <a:t>RE-EVALUATING MEDIA</a:t>
            </a:r>
          </a:p>
          <a:p>
            <a:pPr algn="r"/>
            <a:endParaRPr lang="en-GB" dirty="0">
              <a:latin typeface="Arial"/>
            </a:endParaRPr>
          </a:p>
        </p:txBody>
      </p:sp>
      <p:pic>
        <p:nvPicPr>
          <p:cNvPr id="9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6" y="480003"/>
            <a:ext cx="10135847" cy="80924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b="1" dirty="0" smtClean="0">
                <a:latin typeface="Arial"/>
              </a:rPr>
              <a:t>Top scores - advertisers &amp; agencies are aligned</a:t>
            </a:r>
            <a:endParaRPr lang="en-GB" b="1" dirty="0">
              <a:latin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3" y="1487135"/>
            <a:ext cx="9352451" cy="4323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1558" y="1145681"/>
            <a:ext cx="6638743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48573"/>
            <a:r>
              <a:rPr lang="en-GB" sz="1500" b="1" dirty="0">
                <a:solidFill>
                  <a:srgbClr val="004A83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Most important attributes of an advertising medium</a:t>
            </a:r>
          </a:p>
        </p:txBody>
      </p:sp>
    </p:spTree>
    <p:extLst>
      <p:ext uri="{BB962C8B-B14F-4D97-AF65-F5344CB8AC3E}">
        <p14:creationId xmlns:p14="http://schemas.microsoft.com/office/powerpoint/2010/main" val="17650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480003"/>
            <a:ext cx="10363200" cy="80924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 smtClean="0"/>
              <a:t>Planning decisions are complex </a:t>
            </a:r>
            <a:endParaRPr lang="en-GB" b="1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721737" y="1059650"/>
            <a:ext cx="9863755" cy="5102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23">
              <a:buClr>
                <a:srgbClr val="004A83"/>
              </a:buClr>
              <a:buNone/>
            </a:pPr>
            <a:r>
              <a:rPr lang="en-GB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Experience, instinct and knowledge over cost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032511" y="1687612"/>
            <a:ext cx="9875520" cy="4062272"/>
          </a:xfrm>
          <a:prstGeom prst="rect">
            <a:avLst/>
          </a:prstGeom>
        </p:spPr>
        <p:txBody>
          <a:bodyPr lIns="109717" tIns="54859" rIns="109717" bIns="54859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43" indent="-457143" defTabSz="609523"/>
            <a:endParaRPr lang="en-GB" sz="29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84015" y="6402943"/>
            <a:ext cx="3687224" cy="36576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en-GB" sz="1600" b="0" dirty="0">
                <a:solidFill>
                  <a:srgbClr val="063D69"/>
                </a:solidFill>
              </a:rPr>
              <a:t>RE-EVALUATING MEDIA</a:t>
            </a:r>
          </a:p>
          <a:p>
            <a:pPr algn="r"/>
            <a:endParaRPr lang="en-GB" dirty="0">
              <a:latin typeface="Arial"/>
            </a:endParaRPr>
          </a:p>
        </p:txBody>
      </p:sp>
      <p:pic>
        <p:nvPicPr>
          <p:cNvPr id="13" name="Picture 2" descr="Image result for ebiqu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7" y="2418825"/>
            <a:ext cx="10857148" cy="25413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79" y="2014935"/>
            <a:ext cx="6638743" cy="3282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defTabSz="548573"/>
            <a:r>
              <a:rPr lang="en-GB" sz="1500" b="1" dirty="0">
                <a:solidFill>
                  <a:srgbClr val="004A83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Most important attributes of an advertising medium</a:t>
            </a:r>
          </a:p>
        </p:txBody>
      </p:sp>
    </p:spTree>
    <p:extLst>
      <p:ext uri="{BB962C8B-B14F-4D97-AF65-F5344CB8AC3E}">
        <p14:creationId xmlns:p14="http://schemas.microsoft.com/office/powerpoint/2010/main" val="31547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09387" y="480003"/>
            <a:ext cx="10363200" cy="80924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Some of the lower scores are more surprising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7823" y="6429808"/>
            <a:ext cx="2073383" cy="254365"/>
          </a:xfrm>
          <a:prstGeom prst="rect">
            <a:avLst/>
          </a:prstGeom>
        </p:spPr>
        <p:txBody>
          <a:bodyPr wrap="square" lIns="109717" tIns="54859" rIns="109717" bIns="54859">
            <a:spAutoFit/>
          </a:bodyPr>
          <a:lstStyle/>
          <a:p>
            <a:pPr defTabSz="548573"/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All respondents (n=116)</a:t>
            </a:r>
            <a:endParaRPr lang="en-GB" sz="9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84015" y="6402943"/>
            <a:ext cx="3687224" cy="36576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en-GB" sz="1600" b="0" dirty="0">
                <a:solidFill>
                  <a:srgbClr val="063D69"/>
                </a:solidFill>
              </a:rPr>
              <a:t>RE-EVALUATING MEDIA</a:t>
            </a:r>
          </a:p>
          <a:p>
            <a:pPr algn="r"/>
            <a:endParaRPr lang="en-GB" dirty="0">
              <a:latin typeface="Arial"/>
            </a:endParaRPr>
          </a:p>
        </p:txBody>
      </p:sp>
      <p:pic>
        <p:nvPicPr>
          <p:cNvPr id="14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Rc-Eb_report_pg8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273" y="1073972"/>
            <a:ext cx="9814683" cy="48000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59307" y="1578076"/>
            <a:ext cx="9628532" cy="189069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US" sz="2100">
              <a:solidFill>
                <a:prstClr val="white"/>
              </a:solidFill>
              <a:latin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22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8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96813" y="480001"/>
            <a:ext cx="10363200" cy="8262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ROI over transparent measurement data</a:t>
            </a:r>
          </a:p>
          <a:p>
            <a:pPr defTabSz="548573"/>
            <a:endParaRPr lang="en-GB" b="1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1200395" y="2153437"/>
            <a:ext cx="9316383" cy="4344603"/>
          </a:xfrm>
          <a:prstGeom prst="rect">
            <a:avLst/>
          </a:prstGeom>
        </p:spPr>
        <p:txBody>
          <a:bodyPr lIns="91432" tIns="45718" rIns="91432" bIns="45718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9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25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573">
              <a:spcBef>
                <a:spcPts val="1440"/>
              </a:spcBef>
              <a:spcAft>
                <a:spcPts val="1440"/>
              </a:spcAft>
              <a:buNone/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720000" y="1440000"/>
            <a:ext cx="9875520" cy="406227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43" indent="-457143" defTabSz="609523">
              <a:buClr>
                <a:srgbClr val="004A83"/>
              </a:buClr>
            </a:pPr>
            <a:endParaRPr lang="en-GB" sz="29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695" y="1557340"/>
            <a:ext cx="8852740" cy="3795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2497" y="2304550"/>
            <a:ext cx="8470576" cy="2946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sz="3600" dirty="0" smtClean="0">
                <a:latin typeface="Arial"/>
                <a:ea typeface="Segoe UI" panose="020B0502040204020203" pitchFamily="34" charset="0"/>
                <a:cs typeface="Arial"/>
              </a:rPr>
              <a:t>“P&amp;G called for the marketing and media industry to adopt one </a:t>
            </a:r>
            <a:r>
              <a:rPr lang="en-US" sz="3600" dirty="0" err="1" smtClean="0">
                <a:latin typeface="Arial"/>
                <a:ea typeface="Segoe UI" panose="020B0502040204020203" pitchFamily="34" charset="0"/>
                <a:cs typeface="Arial"/>
              </a:rPr>
              <a:t>viewability</a:t>
            </a:r>
            <a:r>
              <a:rPr lang="en-US" sz="3600" dirty="0" smtClean="0">
                <a:latin typeface="Arial"/>
                <a:ea typeface="Segoe UI" panose="020B0502040204020203" pitchFamily="34" charset="0"/>
                <a:cs typeface="Arial"/>
              </a:rPr>
              <a:t> standard for online advertising, </a:t>
            </a:r>
            <a:r>
              <a:rPr lang="en-US" sz="3600" b="1" dirty="0" smtClean="0">
                <a:latin typeface="Arial"/>
                <a:ea typeface="Segoe UI" panose="020B0502040204020203" pitchFamily="34" charset="0"/>
                <a:cs typeface="Arial"/>
              </a:rPr>
              <a:t>use third-party measurement verification</a:t>
            </a:r>
            <a:r>
              <a:rPr lang="mr-IN" sz="3600" dirty="0" smtClean="0">
                <a:latin typeface="Arial"/>
                <a:ea typeface="Segoe UI" panose="020B0502040204020203" pitchFamily="34" charset="0"/>
                <a:cs typeface="Arial"/>
              </a:rPr>
              <a:t>…</a:t>
            </a:r>
            <a:r>
              <a:rPr lang="en-GB" sz="3600" dirty="0" smtClean="0">
                <a:latin typeface="Arial"/>
                <a:ea typeface="Segoe UI" panose="020B0502040204020203" pitchFamily="34" charset="0"/>
                <a:cs typeface="Arial"/>
              </a:rPr>
              <a:t>and prevent ad fraud</a:t>
            </a:r>
            <a:r>
              <a:rPr lang="mr-IN" sz="3600" dirty="0" smtClean="0">
                <a:latin typeface="Arial"/>
                <a:ea typeface="Segoe UI" panose="020B0502040204020203" pitchFamily="34" charset="0"/>
                <a:cs typeface="Arial"/>
              </a:rPr>
              <a:t>…</a:t>
            </a:r>
            <a:r>
              <a:rPr lang="en-GB" sz="3600" dirty="0" smtClean="0">
                <a:latin typeface="Arial"/>
                <a:ea typeface="Segoe UI" panose="020B0502040204020203" pitchFamily="34" charset="0"/>
                <a:cs typeface="Arial"/>
              </a:rPr>
              <a:t>”</a:t>
            </a:r>
            <a:endParaRPr lang="en-US" sz="3600" dirty="0" smtClean="0">
              <a:latin typeface="Arial"/>
              <a:ea typeface="Segoe UI" panose="020B05020402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64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6" y="432187"/>
            <a:ext cx="11176215" cy="1054976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3733"/>
              </a:lnSpc>
            </a:pPr>
            <a:r>
              <a:rPr lang="en-GB" b="1" dirty="0"/>
              <a:t>Salience over safety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39" y="1665612"/>
            <a:ext cx="6027255" cy="367073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7084015" y="1665608"/>
            <a:ext cx="4205060" cy="4032296"/>
            <a:chOff x="4895192" y="1151232"/>
            <a:chExt cx="3153795" cy="3024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5192" y="1592925"/>
              <a:ext cx="3153795" cy="258252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7241" y="1151232"/>
              <a:ext cx="3151746" cy="441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21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003" y="3657493"/>
            <a:ext cx="4718588" cy="2380395"/>
          </a:xfrm>
          <a:prstGeom prst="rect">
            <a:avLst/>
          </a:prstGeom>
          <a:noFill/>
          <a:effectLst>
            <a:outerShdw blurRad="190500" dir="2700000" algn="tl" rotWithShape="0">
              <a:schemeClr val="tx1"/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defTabSz="548573"/>
            <a:r>
              <a:rPr lang="en-GB" sz="3900" dirty="0">
                <a:solidFill>
                  <a:prstClr val="white"/>
                </a:solidFill>
                <a:effectLst>
                  <a:outerShdw blurRad="127000" algn="tl" rotWithShape="0">
                    <a:srgbClr val="000000">
                      <a:alpha val="90000"/>
                    </a:srgbClr>
                  </a:outerShdw>
                </a:effectLst>
                <a:latin typeface="Arial"/>
              </a:rPr>
              <a:t>How does each medium perform against these attributes?</a:t>
            </a:r>
            <a:endParaRPr lang="en-GB" sz="4000" dirty="0">
              <a:solidFill>
                <a:prstClr val="white"/>
              </a:solidFill>
              <a:effectLst>
                <a:outerShdw blurRad="127000" algn="tl" rotWithShape="0">
                  <a:srgbClr val="000000">
                    <a:alpha val="90000"/>
                  </a:srgbClr>
                </a:outerShdw>
              </a:effectLst>
              <a:latin typeface="Arial"/>
            </a:endParaRPr>
          </a:p>
        </p:txBody>
      </p:sp>
      <p:pic>
        <p:nvPicPr>
          <p:cNvPr id="8" name="Picture 7" descr="ebiquity-logo-vector WHITE NOSTRAP.e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319" y="6280733"/>
            <a:ext cx="1319256" cy="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6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6" y="480006"/>
            <a:ext cx="10116199" cy="800167"/>
          </a:xfrm>
        </p:spPr>
        <p:txBody>
          <a:bodyPr vert="horz" lIns="0" tIns="0" rIns="0" bIns="0" rtlCol="0" anchor="t">
            <a:normAutofit fontScale="90000"/>
          </a:bodyPr>
          <a:lstStyle/>
          <a:p>
            <a:pPr>
              <a:lnSpc>
                <a:spcPts val="3733"/>
              </a:lnSpc>
            </a:pPr>
            <a:r>
              <a:rPr lang="en-GB" sz="1900" b="1" dirty="0"/>
              <a:t>OVERALL PERFORMANCE RANKING</a:t>
            </a:r>
            <a:br>
              <a:rPr lang="en-GB" sz="1900" b="1" dirty="0"/>
            </a:br>
            <a:r>
              <a:rPr lang="en-GB" sz="3700" b="1" dirty="0"/>
              <a:t>Evidence from data and published studies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20000" y="1675762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 says</a:t>
                      </a:r>
                      <a:endParaRPr lang="en-GB" sz="1300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</a:rPr>
                        <a:t>1</a:t>
                      </a:r>
                      <a:endParaRPr lang="en-GB" sz="1300" b="1" dirty="0">
                        <a:latin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TV</a:t>
                      </a: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107.1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</a:rPr>
                        <a:t>2</a:t>
                      </a:r>
                      <a:endParaRPr lang="en-GB" sz="1300" b="1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103.2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</a:rPr>
                        <a:t>3</a:t>
                      </a:r>
                      <a:endParaRPr lang="en-GB" sz="1300" b="1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Newspapers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87.8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</a:rPr>
                        <a:t>4</a:t>
                      </a:r>
                      <a:endParaRPr lang="en-GB" sz="1300" b="1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79.5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5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71.7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6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Direct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67.0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7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Social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65.8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8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61.4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9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57.6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10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50.0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0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720006" y="480001"/>
            <a:ext cx="10116199" cy="96322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>
              <a:lnSpc>
                <a:spcPts val="3733"/>
              </a:lnSpc>
            </a:pPr>
            <a:r>
              <a:rPr lang="en-GB" sz="1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OVERALL PERFORMANCE RANKING</a:t>
            </a:r>
            <a:br>
              <a:rPr lang="en-GB" sz="1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</a:br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Evidence versus perception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720000" y="1652891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1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chemeClr val="accent1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chemeClr val="accent1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107.1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103.2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3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87.8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4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79.5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71.7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67.0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65.8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61.4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57.6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50.0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4748144" y="1653522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What advertisers</a:t>
                      </a:r>
                      <a:r>
                        <a:rPr lang="en-GB" sz="1300" baseline="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 and agencies say</a:t>
                      </a:r>
                      <a:endParaRPr lang="en-GB" sz="1300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48.9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41.6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3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41.3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of home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39.6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39.1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38.9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7=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36.3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36.3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35.5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35.1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748148" y="5314076"/>
            <a:ext cx="3859985" cy="353576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All n=116, each respondent rated 2 attributes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06273" y="2253889"/>
            <a:ext cx="261531" cy="2888627"/>
            <a:chOff x="3229705" y="1991711"/>
            <a:chExt cx="196148" cy="2567063"/>
          </a:xfrm>
        </p:grpSpPr>
        <p:cxnSp>
          <p:nvCxnSpPr>
            <p:cNvPr id="27" name="Elbow Connector 26"/>
            <p:cNvCxnSpPr/>
            <p:nvPr/>
          </p:nvCxnSpPr>
          <p:spPr>
            <a:xfrm rot="16200000" flipH="1">
              <a:off x="2625580" y="2595836"/>
              <a:ext cx="1393573" cy="185323"/>
            </a:xfrm>
            <a:prstGeom prst="bentConnector3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418169" y="2776078"/>
              <a:ext cx="7684" cy="1782696"/>
            </a:xfrm>
            <a:prstGeom prst="straightConnector1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04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87399" y="774706"/>
            <a:ext cx="12192000" cy="1323439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FS Albert Light" panose="02000503040000020004" pitchFamily="2" charset="0"/>
              </a:rPr>
              <a:t>ARE WE BEING SHORT-CHANGED</a:t>
            </a:r>
          </a:p>
          <a:p>
            <a:pPr algn="r"/>
            <a:r>
              <a:rPr lang="en-GB" sz="4000" dirty="0">
                <a:solidFill>
                  <a:schemeClr val="bg1"/>
                </a:solidFill>
                <a:latin typeface="FS Albert Light" panose="02000503040000020004" pitchFamily="2" charset="0"/>
              </a:rPr>
              <a:t>BY SHORTCUTS?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9" y="247649"/>
            <a:ext cx="4045311" cy="6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473412" y="832430"/>
            <a:ext cx="10986221" cy="817753"/>
          </a:xfrm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6"/>
            <a:ext cx="12181971" cy="6857999"/>
          </a:xfrm>
          <a:prstGeom prst="rect">
            <a:avLst/>
          </a:prstGeom>
        </p:spPr>
      </p:pic>
      <p:sp>
        <p:nvSpPr>
          <p:cNvPr id="37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8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717228" y="1677595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1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chemeClr val="accent1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chemeClr val="accent1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107.1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103.2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3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87.8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79.5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71.7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67.0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</a:t>
                      </a:r>
                      <a:r>
                        <a:rPr lang="en-GB" sz="13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media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65.8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61.4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57.6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50.0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4745368" y="1678224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What advertisers</a:t>
                      </a:r>
                      <a:r>
                        <a:rPr lang="en-GB" sz="1300" baseline="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 and agencies say</a:t>
                      </a:r>
                      <a:endParaRPr lang="en-GB" sz="1300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48.9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41.6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3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</a:t>
                      </a:r>
                      <a:r>
                        <a:rPr lang="en-GB" sz="13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media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41.3</a:t>
                      </a:r>
                      <a:endParaRPr lang="en-GB" sz="1300" b="1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of home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39.6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39.1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38.9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36.3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36.3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35.5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Arial"/>
                        </a:rPr>
                        <a:t>35.1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4745373" y="5179119"/>
            <a:ext cx="3859985" cy="353576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All n=116, each respondent rated 2 attributes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277345" y="2328392"/>
            <a:ext cx="317731" cy="2320864"/>
            <a:chOff x="3203530" y="1871242"/>
            <a:chExt cx="243688" cy="2178090"/>
          </a:xfrm>
        </p:grpSpPr>
        <p:cxnSp>
          <p:nvCxnSpPr>
            <p:cNvPr id="49" name="Elbow Connector 48"/>
            <p:cNvCxnSpPr/>
            <p:nvPr/>
          </p:nvCxnSpPr>
          <p:spPr>
            <a:xfrm rot="5400000" flipH="1" flipV="1">
              <a:off x="2239024" y="2841138"/>
              <a:ext cx="2178090" cy="238298"/>
            </a:xfrm>
            <a:prstGeom prst="bentConnector3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/>
            <p:nvPr/>
          </p:nvCxnSpPr>
          <p:spPr>
            <a:xfrm rot="5400000" flipH="1" flipV="1">
              <a:off x="2693715" y="2838443"/>
              <a:ext cx="1263318" cy="24368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ular Callout 50"/>
          <p:cNvSpPr/>
          <p:nvPr/>
        </p:nvSpPr>
        <p:spPr>
          <a:xfrm rot="5400000">
            <a:off x="8430793" y="2049673"/>
            <a:ext cx="3562659" cy="2819755"/>
          </a:xfrm>
          <a:prstGeom prst="wedgeRectCallout">
            <a:avLst>
              <a:gd name="adj1" fmla="val -23262"/>
              <a:gd name="adj2" fmla="val 61488"/>
            </a:avLst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69107" y="1808119"/>
            <a:ext cx="2467279" cy="3874439"/>
          </a:xfrm>
          <a:prstGeom prst="rect">
            <a:avLst/>
          </a:prstGeom>
        </p:spPr>
        <p:txBody>
          <a:bodyPr wrap="square" lIns="0" tIns="0" rIns="0" bIns="0" rtlCol="0">
            <a:normAutofit fontScale="97500"/>
          </a:bodyPr>
          <a:lstStyle/>
          <a:p>
            <a:pPr defTabSz="548573">
              <a:spcAft>
                <a:spcPts val="667"/>
              </a:spcAft>
            </a:pPr>
            <a:r>
              <a:rPr lang="en-GB" b="1" dirty="0">
                <a:solidFill>
                  <a:srgbClr val="343434"/>
                </a:solidFill>
                <a:latin typeface="Arial"/>
              </a:rPr>
              <a:t>Social Media</a:t>
            </a:r>
            <a:br>
              <a:rPr lang="en-GB" b="1" dirty="0">
                <a:solidFill>
                  <a:srgbClr val="343434"/>
                </a:solidFill>
                <a:latin typeface="Arial"/>
              </a:rPr>
            </a:br>
            <a:r>
              <a:rPr lang="en-GB" i="1" dirty="0">
                <a:solidFill>
                  <a:srgbClr val="004A83"/>
                </a:solidFill>
                <a:latin typeface="Arial"/>
              </a:rPr>
              <a:t>“Easy to identify audience and target them. Appears to produce a high level of audience engagement. Reasonably cost effective, but there are issues around accuracy of results.”</a:t>
            </a:r>
          </a:p>
          <a:p>
            <a:pPr defTabSz="548573"/>
            <a:r>
              <a:rPr lang="en-GB" sz="1300" dirty="0">
                <a:solidFill>
                  <a:srgbClr val="343434"/>
                </a:solidFill>
                <a:latin typeface="Arial"/>
              </a:rPr>
              <a:t>Advertiser</a:t>
            </a:r>
            <a:endParaRPr lang="en-US" b="1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0006" y="480001"/>
            <a:ext cx="10116199" cy="96322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>
              <a:lnSpc>
                <a:spcPts val="3733"/>
              </a:lnSpc>
            </a:pPr>
            <a:r>
              <a:rPr lang="en-GB" sz="1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OVERALL PERFORMANCE RANKING</a:t>
            </a:r>
            <a:br>
              <a:rPr lang="en-GB" sz="1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</a:br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Evidence versus perception</a:t>
            </a:r>
          </a:p>
        </p:txBody>
      </p:sp>
    </p:spTree>
    <p:extLst>
      <p:ext uri="{BB962C8B-B14F-4D97-AF65-F5344CB8AC3E}">
        <p14:creationId xmlns:p14="http://schemas.microsoft.com/office/powerpoint/2010/main" val="710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0" y="89667"/>
            <a:ext cx="12181971" cy="6857999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20000" y="1880613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 says</a:t>
                      </a:r>
                      <a:endParaRPr lang="en-GB" sz="1300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1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TV</a:t>
                      </a: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107.1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2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103.2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3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Newspapers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87.8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4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79.5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5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71.7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6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Direct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67.0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7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Social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65.8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8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61.4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9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57.6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10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50.0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Up Arrow 11"/>
          <p:cNvSpPr/>
          <p:nvPr/>
        </p:nvSpPr>
        <p:spPr>
          <a:xfrm>
            <a:off x="4866945" y="2007037"/>
            <a:ext cx="384000" cy="3454584"/>
          </a:xfrm>
          <a:prstGeom prst="up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2100">
              <a:solidFill>
                <a:prstClr val="white"/>
              </a:solidFill>
              <a:latin typeface="Segoe UI Light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965213" y="5204409"/>
            <a:ext cx="6820393" cy="384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2100">
              <a:solidFill>
                <a:prstClr val="white"/>
              </a:solidFill>
              <a:latin typeface="Segoe UI Ligh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990260" y="1849788"/>
            <a:ext cx="1872000" cy="18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</a:t>
            </a:r>
          </a:p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£5.0bn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2181" y="6429897"/>
            <a:ext cx="3998259" cy="443935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5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rank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708512" y="4252766"/>
            <a:ext cx="1218848" cy="812297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Media expenditure</a:t>
            </a:r>
          </a:p>
        </p:txBody>
      </p:sp>
      <p:sp>
        <p:nvSpPr>
          <p:cNvPr id="18" name="Oval 17"/>
          <p:cNvSpPr/>
          <p:nvPr/>
        </p:nvSpPr>
        <p:spPr>
          <a:xfrm>
            <a:off x="10019915" y="4430607"/>
            <a:ext cx="672000" cy="672000"/>
          </a:xfrm>
          <a:prstGeom prst="ellipse">
            <a:avLst/>
          </a:prstGeom>
          <a:solidFill>
            <a:srgbClr val="F06D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93044" y="3337416"/>
            <a:ext cx="1056000" cy="1056000"/>
          </a:xfrm>
          <a:prstGeom prst="ellipse">
            <a:avLst/>
          </a:prstGeom>
          <a:solidFill>
            <a:srgbClr val="70B3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688337" y="4474933"/>
            <a:ext cx="672000" cy="672000"/>
          </a:xfrm>
          <a:prstGeom prst="ellipse">
            <a:avLst/>
          </a:prstGeom>
          <a:solidFill>
            <a:srgbClr val="B08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772179" y="3671593"/>
            <a:ext cx="960000" cy="960000"/>
          </a:xfrm>
          <a:prstGeom prst="ellipse">
            <a:avLst/>
          </a:prstGeom>
          <a:solidFill>
            <a:srgbClr val="129D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43137" y="3346268"/>
            <a:ext cx="1056000" cy="1056000"/>
          </a:xfrm>
          <a:prstGeom prst="ellipse">
            <a:avLst/>
          </a:prstGeom>
          <a:solidFill>
            <a:srgbClr val="71208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  <a:p>
            <a:pPr algn="ctr" defTabSz="548573"/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£1.7bn</a:t>
            </a:r>
          </a:p>
        </p:txBody>
      </p:sp>
      <p:sp>
        <p:nvSpPr>
          <p:cNvPr id="23" name="Oval 22"/>
          <p:cNvSpPr/>
          <p:nvPr/>
        </p:nvSpPr>
        <p:spPr>
          <a:xfrm>
            <a:off x="6259095" y="4699369"/>
            <a:ext cx="528000" cy="528000"/>
          </a:xfrm>
          <a:prstGeom prst="ellipse">
            <a:avLst/>
          </a:prstGeom>
          <a:solidFill>
            <a:srgbClr val="B727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20006" y="480000"/>
            <a:ext cx="10116199" cy="97348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>
              <a:lnSpc>
                <a:spcPts val="3733"/>
              </a:lnSpc>
            </a:pPr>
            <a:r>
              <a:rPr lang="en-GB" sz="1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OVERALL PERFORMANCE RANKING</a:t>
            </a:r>
            <a:br>
              <a:rPr lang="en-GB" sz="1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</a:br>
            <a:r>
              <a:rPr lang="en-GB" sz="3700" b="1" dirty="0">
                <a:solidFill>
                  <a:srgbClr val="004A83"/>
                </a:solidFill>
                <a:latin typeface="Segoe UI"/>
              </a:rPr>
              <a:t>P</a:t>
            </a:r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erception leads action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13261" y="5259360"/>
            <a:ext cx="1218848" cy="284176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rank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61217" y="4753876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Cinema</a:t>
            </a:r>
          </a:p>
          <a:p>
            <a:pPr algn="ctr" defTabSz="548573"/>
            <a:r>
              <a:rPr lang="en-GB" sz="9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£0.3bn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90261" y="4526568"/>
            <a:ext cx="723755" cy="559045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Radio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£0.6bn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66505" y="3663893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Newspapers</a:t>
            </a:r>
          </a:p>
          <a:p>
            <a:pPr algn="ctr" defTabSz="548573"/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£1.7bn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70421" y="4553560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Mags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£0.6bn</a:t>
            </a:r>
            <a:endParaRPr lang="en-GB" sz="800" dirty="0">
              <a:solidFill>
                <a:prstClr val="white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94437" y="3912664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OOH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£1.1bn</a:t>
            </a:r>
            <a:endParaRPr lang="en-GB" sz="800" dirty="0">
              <a:solidFill>
                <a:prstClr val="white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5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0" y="89667"/>
            <a:ext cx="12181971" cy="6857999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720000" y="1880613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 says</a:t>
                      </a:r>
                      <a:endParaRPr lang="en-GB" sz="1300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1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TV</a:t>
                      </a: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107.1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2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103.2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3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Newspapers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87.8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4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79.5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5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71.7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6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Direct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67.0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7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Social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65.8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8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61.4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9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57.6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10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50.0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62181" y="6429897"/>
            <a:ext cx="3998259" cy="443935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5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rank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20006" y="480000"/>
            <a:ext cx="10116199" cy="973485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>
              <a:lnSpc>
                <a:spcPts val="3733"/>
              </a:lnSpc>
            </a:pPr>
            <a:r>
              <a:rPr lang="en-GB" sz="1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OVERALL PERFORMANCE RANKING</a:t>
            </a:r>
            <a:br>
              <a:rPr lang="en-GB" sz="1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</a:br>
            <a:r>
              <a:rPr lang="en-GB" sz="3700" b="1" dirty="0">
                <a:solidFill>
                  <a:srgbClr val="004A83"/>
                </a:solidFill>
                <a:latin typeface="Segoe UI"/>
              </a:rPr>
              <a:t>P</a:t>
            </a:r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erception leads action</a:t>
            </a:r>
          </a:p>
        </p:txBody>
      </p:sp>
      <p:sp>
        <p:nvSpPr>
          <p:cNvPr id="32" name="Oval 31"/>
          <p:cNvSpPr/>
          <p:nvPr/>
        </p:nvSpPr>
        <p:spPr>
          <a:xfrm>
            <a:off x="5250945" y="1509524"/>
            <a:ext cx="2016000" cy="201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</a:p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£5.3bn</a:t>
            </a:r>
            <a:endParaRPr lang="en-GB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Up Arrow 64"/>
          <p:cNvSpPr/>
          <p:nvPr/>
        </p:nvSpPr>
        <p:spPr>
          <a:xfrm>
            <a:off x="4866945" y="2007037"/>
            <a:ext cx="384000" cy="3454584"/>
          </a:xfrm>
          <a:prstGeom prst="up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2100">
              <a:solidFill>
                <a:prstClr val="white"/>
              </a:solidFill>
              <a:latin typeface="Segoe UI Light"/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4965213" y="5204409"/>
            <a:ext cx="6820393" cy="384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2100">
              <a:solidFill>
                <a:prstClr val="white"/>
              </a:solidFill>
              <a:latin typeface="Segoe UI Light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990260" y="1849788"/>
            <a:ext cx="1872000" cy="18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</a:t>
            </a:r>
          </a:p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£5.0bn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4708512" y="4252766"/>
            <a:ext cx="1218848" cy="812297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Media expenditure</a:t>
            </a:r>
          </a:p>
        </p:txBody>
      </p:sp>
      <p:sp>
        <p:nvSpPr>
          <p:cNvPr id="69" name="Oval 68"/>
          <p:cNvSpPr/>
          <p:nvPr/>
        </p:nvSpPr>
        <p:spPr>
          <a:xfrm>
            <a:off x="10019915" y="4430607"/>
            <a:ext cx="672000" cy="672000"/>
          </a:xfrm>
          <a:prstGeom prst="ellipse">
            <a:avLst/>
          </a:prstGeom>
          <a:solidFill>
            <a:srgbClr val="F06D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9093044" y="3337416"/>
            <a:ext cx="1056000" cy="1056000"/>
          </a:xfrm>
          <a:prstGeom prst="ellipse">
            <a:avLst/>
          </a:prstGeom>
          <a:solidFill>
            <a:srgbClr val="70B3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8688337" y="4474933"/>
            <a:ext cx="672000" cy="672000"/>
          </a:xfrm>
          <a:prstGeom prst="ellipse">
            <a:avLst/>
          </a:prstGeom>
          <a:solidFill>
            <a:srgbClr val="B08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7772179" y="3671593"/>
            <a:ext cx="960000" cy="960000"/>
          </a:xfrm>
          <a:prstGeom prst="ellipse">
            <a:avLst/>
          </a:prstGeom>
          <a:solidFill>
            <a:srgbClr val="129D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6643137" y="3346268"/>
            <a:ext cx="1056000" cy="1056000"/>
          </a:xfrm>
          <a:prstGeom prst="ellipse">
            <a:avLst/>
          </a:prstGeom>
          <a:solidFill>
            <a:srgbClr val="71208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  <a:p>
            <a:pPr algn="ctr" defTabSz="548573"/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£1.7bn</a:t>
            </a:r>
          </a:p>
        </p:txBody>
      </p:sp>
      <p:sp>
        <p:nvSpPr>
          <p:cNvPr id="74" name="Oval 73"/>
          <p:cNvSpPr/>
          <p:nvPr/>
        </p:nvSpPr>
        <p:spPr>
          <a:xfrm>
            <a:off x="6259095" y="4699369"/>
            <a:ext cx="528000" cy="528000"/>
          </a:xfrm>
          <a:prstGeom prst="ellipse">
            <a:avLst/>
          </a:prstGeom>
          <a:solidFill>
            <a:srgbClr val="B727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13261" y="5259360"/>
            <a:ext cx="1218848" cy="284176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rank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161217" y="4753876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Cinema</a:t>
            </a:r>
          </a:p>
          <a:p>
            <a:pPr algn="ctr" defTabSz="548573"/>
            <a:r>
              <a:rPr lang="en-GB" sz="9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£0.3bn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990261" y="4526568"/>
            <a:ext cx="723755" cy="559045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Radio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£0.6bn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266505" y="3663893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Newspapers</a:t>
            </a:r>
          </a:p>
          <a:p>
            <a:pPr algn="ctr" defTabSz="548573"/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£1.7bn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670421" y="4553560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Mags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£0.6bn</a:t>
            </a:r>
            <a:endParaRPr lang="en-GB" sz="800" dirty="0">
              <a:solidFill>
                <a:prstClr val="white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94437" y="3912664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OOH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£1.1bn</a:t>
            </a:r>
            <a:endParaRPr lang="en-GB" sz="800" dirty="0">
              <a:solidFill>
                <a:prstClr val="white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000" y="1440000"/>
            <a:ext cx="10972800" cy="4062272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2000"/>
              </a:spcAft>
              <a:buClr>
                <a:srgbClr val="004A83"/>
              </a:buClr>
            </a:pPr>
            <a:r>
              <a:rPr lang="en-GB" sz="2900" dirty="0"/>
              <a:t>Our perceptions are dictating our decisions</a:t>
            </a:r>
          </a:p>
          <a:p>
            <a:pPr>
              <a:spcAft>
                <a:spcPts val="2000"/>
              </a:spcAft>
              <a:buClr>
                <a:srgbClr val="004A83"/>
              </a:buClr>
            </a:pPr>
            <a:r>
              <a:rPr lang="en-GB" sz="2900" dirty="0"/>
              <a:t>Irrespective of the evidence, irrespective of what consumers feel, say and do</a:t>
            </a:r>
          </a:p>
          <a:p>
            <a:pPr>
              <a:spcAft>
                <a:spcPts val="2000"/>
              </a:spcAft>
              <a:buClr>
                <a:srgbClr val="004A83"/>
              </a:buClr>
            </a:pPr>
            <a:endParaRPr lang="en-GB" sz="29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0000" y="480003"/>
            <a:ext cx="10986221" cy="81775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 smtClean="0">
                <a:latin typeface="Arial"/>
              </a:rPr>
              <a:t>“Perception is everything, it’s certainty.”</a:t>
            </a:r>
            <a:endParaRPr lang="en-GB" b="1" dirty="0"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477" y="6492016"/>
            <a:ext cx="2073383" cy="254365"/>
          </a:xfrm>
          <a:prstGeom prst="rect">
            <a:avLst/>
          </a:prstGeom>
        </p:spPr>
        <p:txBody>
          <a:bodyPr wrap="square" lIns="109717" tIns="54859" rIns="109717" bIns="54859">
            <a:spAutoFit/>
          </a:bodyPr>
          <a:lstStyle/>
          <a:p>
            <a:pPr defTabSz="548573"/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Stephen Colbert</a:t>
            </a:r>
            <a:endParaRPr lang="en-GB" sz="9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1260" y="3667225"/>
            <a:ext cx="1097280" cy="1097280"/>
          </a:xfrm>
          <a:prstGeom prst="rect">
            <a:avLst/>
          </a:prstGeom>
        </p:spPr>
        <p:txBody>
          <a:bodyPr wrap="none" lIns="109717" tIns="54859" rIns="109717" bIns="54859" rtlCol="0">
            <a:normAutofit fontScale="97500"/>
          </a:bodyPr>
          <a:lstStyle/>
          <a:p>
            <a:pPr defTabSz="548573"/>
            <a:endParaRPr lang="en-GB" sz="1700" b="1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90" y="3779153"/>
            <a:ext cx="2516833" cy="823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479" y="3766845"/>
            <a:ext cx="7223760" cy="9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4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000" y="443786"/>
            <a:ext cx="7769861" cy="17852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48573"/>
            <a:r>
              <a:rPr lang="en-GB" sz="3900" dirty="0">
                <a:solidFill>
                  <a:prstClr val="white"/>
                </a:solidFill>
                <a:effectLst>
                  <a:outerShdw blurRad="254000" algn="tl" rotWithShape="0">
                    <a:srgbClr val="000000">
                      <a:alpha val="90000"/>
                    </a:srgbClr>
                  </a:outerShdw>
                </a:effectLst>
                <a:latin typeface="Arial"/>
              </a:rPr>
              <a:t>Looking at </a:t>
            </a:r>
            <a:br>
              <a:rPr lang="en-GB" sz="3900" dirty="0">
                <a:solidFill>
                  <a:prstClr val="white"/>
                </a:solidFill>
                <a:effectLst>
                  <a:outerShdw blurRad="254000" algn="tl" rotWithShape="0">
                    <a:srgbClr val="000000">
                      <a:alpha val="90000"/>
                    </a:srgbClr>
                  </a:outerShdw>
                </a:effectLst>
                <a:latin typeface="Arial"/>
              </a:rPr>
            </a:br>
            <a:r>
              <a:rPr lang="en-GB" sz="3900" dirty="0">
                <a:solidFill>
                  <a:prstClr val="white"/>
                </a:solidFill>
                <a:effectLst>
                  <a:outerShdw blurRad="254000" algn="tl" rotWithShape="0">
                    <a:srgbClr val="000000">
                      <a:alpha val="90000"/>
                    </a:srgbClr>
                  </a:outerShdw>
                </a:effectLst>
                <a:latin typeface="Arial"/>
              </a:rPr>
              <a:t>individual </a:t>
            </a:r>
            <a:br>
              <a:rPr lang="en-GB" sz="3900" dirty="0">
                <a:solidFill>
                  <a:prstClr val="white"/>
                </a:solidFill>
                <a:effectLst>
                  <a:outerShdw blurRad="254000" algn="tl" rotWithShape="0">
                    <a:srgbClr val="000000">
                      <a:alpha val="90000"/>
                    </a:srgbClr>
                  </a:outerShdw>
                </a:effectLst>
                <a:latin typeface="Arial"/>
              </a:rPr>
            </a:br>
            <a:r>
              <a:rPr lang="en-GB" sz="3900" dirty="0">
                <a:solidFill>
                  <a:prstClr val="white"/>
                </a:solidFill>
                <a:effectLst>
                  <a:outerShdw blurRad="254000" algn="tl" rotWithShape="0">
                    <a:srgbClr val="000000">
                      <a:alpha val="90000"/>
                    </a:srgbClr>
                  </a:outerShdw>
                </a:effectLst>
                <a:latin typeface="Arial"/>
              </a:rPr>
              <a:t>attributes</a:t>
            </a:r>
            <a:endParaRPr lang="en-GB" sz="4000" dirty="0">
              <a:solidFill>
                <a:prstClr val="white"/>
              </a:solidFill>
              <a:effectLst>
                <a:outerShdw blurRad="254000" algn="tl" rotWithShape="0">
                  <a:srgbClr val="000000">
                    <a:alpha val="90000"/>
                  </a:srgbClr>
                </a:outerShdw>
              </a:effectLst>
              <a:latin typeface="Arial"/>
            </a:endParaRPr>
          </a:p>
        </p:txBody>
      </p:sp>
      <p:pic>
        <p:nvPicPr>
          <p:cNvPr id="9" name="Picture 8" descr="ebiquity-logo-vector WHITE NOSTRAP.e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319" y="6280733"/>
            <a:ext cx="1319256" cy="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84015" y="6402943"/>
            <a:ext cx="3687224" cy="36576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en-GB" sz="1600" b="0" dirty="0">
                <a:solidFill>
                  <a:srgbClr val="063D69"/>
                </a:solidFill>
              </a:rPr>
              <a:t>RE-EVALUATING MEDIA</a:t>
            </a:r>
          </a:p>
          <a:p>
            <a:pPr algn="r"/>
            <a:endParaRPr lang="en-GB" dirty="0">
              <a:latin typeface="Arial"/>
            </a:endParaRPr>
          </a:p>
        </p:txBody>
      </p:sp>
      <p:pic>
        <p:nvPicPr>
          <p:cNvPr id="21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49847" y="1345062"/>
            <a:ext cx="1583919" cy="1309657"/>
          </a:xfrm>
          <a:prstGeom prst="rect">
            <a:avLst/>
          </a:prstGeom>
        </p:spPr>
        <p:txBody>
          <a:bodyPr wrap="none" lIns="109717" tIns="54859" rIns="109717" bIns="54859" rtlCol="0">
            <a:normAutofit fontScale="97500"/>
          </a:bodyPr>
          <a:lstStyle/>
          <a:p>
            <a:pPr defTabSz="548573"/>
            <a:endParaRPr lang="en-GB" sz="1700" b="1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720000" y="1440001"/>
            <a:ext cx="10557600" cy="4344603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2667"/>
              </a:spcAft>
              <a:buClr>
                <a:srgbClr val="004A83"/>
              </a:buClr>
              <a:buNone/>
            </a:pPr>
            <a:r>
              <a:rPr lang="en-GB" sz="2700" dirty="0">
                <a:solidFill>
                  <a:schemeClr val="tx2"/>
                </a:solidFill>
              </a:rPr>
              <a:t>EVIDENCE</a:t>
            </a:r>
            <a:r>
              <a:rPr lang="en-GB" sz="2700" dirty="0"/>
              <a:t> - s</a:t>
            </a:r>
            <a:r>
              <a:rPr lang="en-GB" sz="2900" dirty="0"/>
              <a:t>coring criteria applied and validated by </a:t>
            </a:r>
            <a:r>
              <a:rPr lang="en-GB" sz="2900" dirty="0" err="1"/>
              <a:t>Ebiquity</a:t>
            </a:r>
            <a:endParaRPr lang="en-GB" sz="2900" dirty="0"/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004A83"/>
              </a:buClr>
            </a:pPr>
            <a:r>
              <a:rPr lang="en-GB" sz="2900" dirty="0"/>
              <a:t>Straightforward data comparisons</a:t>
            </a:r>
          </a:p>
          <a:p>
            <a:pPr>
              <a:spcBef>
                <a:spcPts val="0"/>
              </a:spcBef>
              <a:spcAft>
                <a:spcPts val="667"/>
              </a:spcAft>
              <a:buClr>
                <a:srgbClr val="004A83"/>
              </a:buClr>
            </a:pPr>
            <a:r>
              <a:rPr lang="en-GB" sz="2900" dirty="0"/>
              <a:t>Assessment of structural capabilities</a:t>
            </a:r>
          </a:p>
          <a:p>
            <a:pPr>
              <a:spcBef>
                <a:spcPts val="1600"/>
              </a:spcBef>
              <a:spcAft>
                <a:spcPts val="1600"/>
              </a:spcAft>
              <a:buClr>
                <a:srgbClr val="063D69"/>
              </a:buClr>
            </a:pPr>
            <a:r>
              <a:rPr lang="en-GB" sz="2900" dirty="0"/>
              <a:t>Assessment of published research findings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700" dirty="0">
                <a:solidFill>
                  <a:schemeClr val="tx2"/>
                </a:solidFill>
              </a:rPr>
              <a:t>PERCEPTION</a:t>
            </a:r>
            <a:r>
              <a:rPr lang="en-GB" sz="2700" dirty="0"/>
              <a:t> </a:t>
            </a:r>
            <a:r>
              <a:rPr lang="en-GB" sz="2900" dirty="0"/>
              <a:t>- scoring from interviews</a:t>
            </a:r>
          </a:p>
          <a:p>
            <a:pPr marL="0" indent="0">
              <a:spcBef>
                <a:spcPts val="0"/>
              </a:spcBef>
              <a:spcAft>
                <a:spcPts val="1333"/>
              </a:spcAft>
              <a:buClr>
                <a:srgbClr val="004A83"/>
              </a:buClr>
              <a:buNone/>
            </a:pPr>
            <a:endParaRPr lang="en-GB" sz="2900" dirty="0"/>
          </a:p>
          <a:p>
            <a:pPr marL="0" indent="0">
              <a:spcBef>
                <a:spcPts val="0"/>
              </a:spcBef>
              <a:spcAft>
                <a:spcPts val="1333"/>
              </a:spcAft>
              <a:buClr>
                <a:srgbClr val="004A83"/>
              </a:buClr>
              <a:buNone/>
            </a:pPr>
            <a:endParaRPr lang="en-GB" sz="2900" dirty="0"/>
          </a:p>
          <a:p>
            <a:pPr>
              <a:spcBef>
                <a:spcPts val="0"/>
              </a:spcBef>
              <a:spcAft>
                <a:spcPts val="1333"/>
              </a:spcAft>
              <a:buClr>
                <a:srgbClr val="004A83"/>
              </a:buClr>
            </a:pPr>
            <a:endParaRPr lang="en-GB" sz="2900" dirty="0"/>
          </a:p>
          <a:p>
            <a:pPr>
              <a:spcBef>
                <a:spcPts val="0"/>
              </a:spcBef>
              <a:spcAft>
                <a:spcPts val="1333"/>
              </a:spcAft>
              <a:buClr>
                <a:srgbClr val="004A83"/>
              </a:buClr>
            </a:pPr>
            <a:endParaRPr lang="en-GB" sz="2900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720000" y="480003"/>
            <a:ext cx="10363200" cy="809244"/>
          </a:xfrm>
          <a:noFill/>
          <a:ln>
            <a:noFill/>
          </a:ln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 smtClean="0">
                <a:solidFill>
                  <a:srgbClr val="004A83"/>
                </a:solidFill>
                <a:latin typeface="Arial"/>
              </a:rPr>
              <a:t>Assessing performance</a:t>
            </a:r>
            <a:endParaRPr lang="en-GB" b="1" dirty="0">
              <a:solidFill>
                <a:srgbClr val="004A83"/>
              </a:solidFill>
              <a:latin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"/>
            <a:ext cx="12181971" cy="6857999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84015" y="6402943"/>
            <a:ext cx="3687224" cy="36576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en-GB" sz="1600" b="0" dirty="0">
                <a:solidFill>
                  <a:srgbClr val="063D69"/>
                </a:solidFill>
              </a:rPr>
              <a:t>RE-EVALUATING MEDIA</a:t>
            </a:r>
          </a:p>
          <a:p>
            <a:pPr algn="r"/>
            <a:endParaRPr lang="en-GB" dirty="0">
              <a:latin typeface="Arial"/>
            </a:endParaRPr>
          </a:p>
        </p:txBody>
      </p:sp>
      <p:pic>
        <p:nvPicPr>
          <p:cNvPr id="21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49847" y="1345062"/>
            <a:ext cx="1583919" cy="1309657"/>
          </a:xfrm>
          <a:prstGeom prst="rect">
            <a:avLst/>
          </a:prstGeom>
        </p:spPr>
        <p:txBody>
          <a:bodyPr wrap="none" lIns="109717" tIns="54859" rIns="109717" bIns="54859" rtlCol="0">
            <a:normAutofit fontScale="97500"/>
          </a:bodyPr>
          <a:lstStyle/>
          <a:p>
            <a:pPr defTabSz="548573"/>
            <a:endParaRPr lang="en-GB" sz="1700" b="1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720000" y="902643"/>
            <a:ext cx="10363200" cy="809244"/>
          </a:xfrm>
          <a:noFill/>
          <a:ln>
            <a:noFill/>
          </a:ln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 smtClean="0">
                <a:solidFill>
                  <a:srgbClr val="004A83"/>
                </a:solidFill>
              </a:rPr>
              <a:t>Evidence – structural capabilities</a:t>
            </a:r>
            <a:endParaRPr lang="en-GB" b="1" dirty="0">
              <a:solidFill>
                <a:srgbClr val="004A83"/>
              </a:solidFill>
              <a:latin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720000" y="1779938"/>
            <a:ext cx="10972800" cy="4513636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  <a:buClr>
                <a:srgbClr val="063D69"/>
              </a:buClr>
            </a:pPr>
            <a:r>
              <a:rPr lang="en-GB" sz="2700" dirty="0"/>
              <a:t>Geography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63D69"/>
              </a:buClr>
            </a:pPr>
            <a:r>
              <a:rPr lang="en-GB" sz="2700" dirty="0"/>
              <a:t>Demographics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63D69"/>
              </a:buClr>
            </a:pPr>
            <a:r>
              <a:rPr lang="en-GB" sz="2700" dirty="0"/>
              <a:t>Day of week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63D69"/>
              </a:buClr>
            </a:pPr>
            <a:r>
              <a:rPr lang="en-GB" sz="2700" dirty="0"/>
              <a:t>Time of day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63D69"/>
              </a:buClr>
            </a:pPr>
            <a:r>
              <a:rPr lang="en-GB" sz="2700" dirty="0"/>
              <a:t>Contextual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63D69"/>
              </a:buClr>
            </a:pPr>
            <a:r>
              <a:rPr lang="en-GB" sz="2700" dirty="0"/>
              <a:t>Addressable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3779523" y="1829953"/>
            <a:ext cx="476068" cy="3575353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2100">
              <a:solidFill>
                <a:srgbClr val="343434"/>
              </a:solidFill>
              <a:latin typeface="Segoe UI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6733" y="2095686"/>
            <a:ext cx="5643271" cy="2760051"/>
          </a:xfrm>
          <a:prstGeom prst="rect">
            <a:avLst/>
          </a:prstGeom>
        </p:spPr>
        <p:txBody>
          <a:bodyPr wrap="square" lIns="91432" tIns="45718" rIns="91432" bIns="45718" rtlCol="0">
            <a:spAutoFit/>
          </a:bodyPr>
          <a:lstStyle/>
          <a:p>
            <a:pPr defTabSz="548573">
              <a:spcBef>
                <a:spcPts val="800"/>
              </a:spcBef>
              <a:spcAft>
                <a:spcPts val="800"/>
              </a:spcAft>
            </a:pPr>
            <a:r>
              <a:rPr lang="en-GB" sz="2700" dirty="0">
                <a:solidFill>
                  <a:srgbClr val="343434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Rated on ability of the medium to target in this way </a:t>
            </a:r>
          </a:p>
          <a:p>
            <a:pPr defTabSz="548573">
              <a:spcBef>
                <a:spcPts val="800"/>
              </a:spcBef>
              <a:spcAft>
                <a:spcPts val="800"/>
              </a:spcAft>
            </a:pPr>
            <a:r>
              <a:rPr lang="en-GB" sz="2700" dirty="0">
                <a:solidFill>
                  <a:srgbClr val="343434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No = 0 </a:t>
            </a:r>
          </a:p>
          <a:p>
            <a:pPr defTabSz="548573">
              <a:spcBef>
                <a:spcPts val="800"/>
              </a:spcBef>
              <a:spcAft>
                <a:spcPts val="800"/>
              </a:spcAft>
            </a:pPr>
            <a:r>
              <a:rPr lang="en-GB" sz="2700" dirty="0">
                <a:solidFill>
                  <a:srgbClr val="343434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Yes, with limitations = 1</a:t>
            </a:r>
          </a:p>
          <a:p>
            <a:pPr defTabSz="548573">
              <a:spcBef>
                <a:spcPts val="800"/>
              </a:spcBef>
              <a:spcAft>
                <a:spcPts val="800"/>
              </a:spcAft>
            </a:pPr>
            <a:r>
              <a:rPr lang="en-GB" sz="2700" dirty="0">
                <a:solidFill>
                  <a:srgbClr val="343434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Yes = 2</a:t>
            </a:r>
            <a:endParaRPr lang="en-GB" sz="2700" b="1" dirty="0">
              <a:solidFill>
                <a:srgbClr val="093D78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Arial"/>
                <a:ea typeface="Arial"/>
                <a:cs typeface="Arial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>
                <a:solidFill>
                  <a:srgbClr val="004A83"/>
                </a:solidFill>
              </a:rPr>
              <a:t>TARGETING: </a:t>
            </a:r>
            <a:r>
              <a:rPr lang="en-GB" b="0">
                <a:solidFill>
                  <a:srgbClr val="004A83"/>
                </a:solidFill>
              </a:rPr>
              <a:t>REACHING RIGHT PEOPLE, RIGHT PLACE, RIGHT TIME</a:t>
            </a:r>
            <a:endParaRPr lang="en-GB" b="0" dirty="0">
              <a:solidFill>
                <a:srgbClr val="004A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9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720000" y="1814897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8A2889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rgbClr val="8A2889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rgbClr val="8A2889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1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5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4748144" y="1815529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8A2889"/>
                          </a:solidFill>
                          <a:latin typeface="Arial"/>
                        </a:rPr>
                        <a:t>What advertisers</a:t>
                      </a:r>
                      <a:r>
                        <a:rPr lang="en-GB" sz="1300" baseline="0" dirty="0" smtClean="0">
                          <a:solidFill>
                            <a:srgbClr val="8A2889"/>
                          </a:solidFill>
                          <a:latin typeface="Arial"/>
                        </a:rPr>
                        <a:t> and agencies say</a:t>
                      </a:r>
                      <a:endParaRPr lang="en-GB" sz="1300" dirty="0">
                        <a:solidFill>
                          <a:srgbClr val="8A2889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4.0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3.9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3=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3.7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3=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3.7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display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3.6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3.2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of home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9=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3.0</a:t>
                      </a:r>
                      <a:endParaRPr lang="en-GB" sz="1300" b="1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3.0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748148" y="5476083"/>
            <a:ext cx="3859985" cy="353576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n=20</a:t>
            </a:r>
          </a:p>
        </p:txBody>
      </p:sp>
      <p:cxnSp>
        <p:nvCxnSpPr>
          <p:cNvPr id="41" name="Elbow Connector 40"/>
          <p:cNvCxnSpPr/>
          <p:nvPr/>
        </p:nvCxnSpPr>
        <p:spPr>
          <a:xfrm rot="16200000" flipH="1">
            <a:off x="3153316" y="3430503"/>
            <a:ext cx="2741349" cy="277068"/>
          </a:xfrm>
          <a:prstGeom prst="bentConnector3">
            <a:avLst/>
          </a:prstGeom>
          <a:ln w="28575">
            <a:solidFill>
              <a:srgbClr val="B7271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ular Callout 44"/>
          <p:cNvSpPr/>
          <p:nvPr/>
        </p:nvSpPr>
        <p:spPr>
          <a:xfrm rot="5400000" flipH="1">
            <a:off x="9159424" y="2915601"/>
            <a:ext cx="2105409" cy="2819755"/>
          </a:xfrm>
          <a:prstGeom prst="wedgeRectCallout">
            <a:avLst>
              <a:gd name="adj1" fmla="val -27678"/>
              <a:gd name="adj2" fmla="val 63854"/>
            </a:avLst>
          </a:prstGeom>
          <a:solidFill>
            <a:srgbClr val="8A2889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20895" y="3525251"/>
            <a:ext cx="2489744" cy="1731324"/>
          </a:xfrm>
          <a:prstGeom prst="rect">
            <a:avLst/>
          </a:prstGeom>
        </p:spPr>
        <p:txBody>
          <a:bodyPr wrap="square" lIns="0" tIns="0" rIns="0" bIns="0" rtlCol="0">
            <a:normAutofit fontScale="97500"/>
          </a:bodyPr>
          <a:lstStyle/>
          <a:p>
            <a:pPr defTabSz="548573">
              <a:spcAft>
                <a:spcPts val="1333"/>
              </a:spcAft>
            </a:pPr>
            <a:r>
              <a:rPr lang="en-GB" b="1" dirty="0">
                <a:solidFill>
                  <a:srgbClr val="343434"/>
                </a:solidFill>
                <a:latin typeface="Arial"/>
              </a:rPr>
              <a:t>Radio</a:t>
            </a:r>
            <a:br>
              <a:rPr lang="en-GB" b="1" dirty="0">
                <a:solidFill>
                  <a:srgbClr val="343434"/>
                </a:solidFill>
                <a:latin typeface="Arial"/>
              </a:rPr>
            </a:br>
            <a:r>
              <a:rPr lang="en-GB" i="1" dirty="0">
                <a:solidFill>
                  <a:srgbClr val="004A83"/>
                </a:solidFill>
                <a:latin typeface="Arial"/>
              </a:rPr>
              <a:t>“doesn’t target a very specific, focused audience..” </a:t>
            </a:r>
          </a:p>
          <a:p>
            <a:pPr defTabSz="548573">
              <a:spcAft>
                <a:spcPts val="1333"/>
              </a:spcAft>
            </a:pPr>
            <a:r>
              <a:rPr lang="en-GB" sz="1300" dirty="0">
                <a:solidFill>
                  <a:srgbClr val="343434"/>
                </a:solidFill>
                <a:latin typeface="Arial"/>
              </a:rPr>
              <a:t>Advertiser </a:t>
            </a:r>
          </a:p>
          <a:p>
            <a:pPr defTabSz="548573"/>
            <a:endParaRPr lang="en-US" b="1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6" name="Title 2"/>
          <p:cNvSpPr>
            <a:spLocks noGrp="1"/>
          </p:cNvSpPr>
          <p:nvPr>
            <p:ph type="ctrTitle"/>
          </p:nvPr>
        </p:nvSpPr>
        <p:spPr>
          <a:xfrm>
            <a:off x="720000" y="921330"/>
            <a:ext cx="10986221" cy="81775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/>
              <a:t>Top attribute, yet evidence and perception diverge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2" y="480000"/>
            <a:ext cx="10985500" cy="365760"/>
          </a:xfrm>
        </p:spPr>
        <p:txBody>
          <a:bodyPr vert="horz" lIns="0" tIns="0" rIns="0" bIns="0" rtlCol="0">
            <a:noAutofit/>
          </a:bodyPr>
          <a:lstStyle/>
          <a:p>
            <a:r>
              <a:rPr lang="en-GB" dirty="0">
                <a:latin typeface="Arial"/>
              </a:rPr>
              <a:t>TARGETING: </a:t>
            </a:r>
            <a:r>
              <a:rPr lang="en-GB" b="0" dirty="0">
                <a:latin typeface="Arial"/>
              </a:rPr>
              <a:t>REACHING RIGHT PEOPLE, RIGHT </a:t>
            </a:r>
            <a:r>
              <a:rPr lang="en-GB" b="0" dirty="0" smtClean="0"/>
              <a:t>PLACE</a:t>
            </a:r>
            <a:r>
              <a:rPr lang="en-GB" b="0" dirty="0" smtClean="0">
                <a:latin typeface="Arial"/>
              </a:rPr>
              <a:t>, </a:t>
            </a:r>
            <a:r>
              <a:rPr lang="en-GB" b="0" dirty="0">
                <a:latin typeface="Arial"/>
              </a:rPr>
              <a:t>RIGHT </a:t>
            </a:r>
            <a:r>
              <a:rPr lang="en-GB" b="0" dirty="0" smtClean="0">
                <a:latin typeface="Arial"/>
              </a:rPr>
              <a:t>TIME</a:t>
            </a:r>
            <a:endParaRPr lang="en-GB" b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0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720000" y="1820353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8A2889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rgbClr val="8A2889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rgbClr val="8A2889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1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5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angular Callout 6"/>
          <p:cNvSpPr/>
          <p:nvPr/>
        </p:nvSpPr>
        <p:spPr>
          <a:xfrm rot="5400000">
            <a:off x="8678571" y="2077133"/>
            <a:ext cx="3067104" cy="2819755"/>
          </a:xfrm>
          <a:prstGeom prst="wedgeRectCallout">
            <a:avLst>
              <a:gd name="adj1" fmla="val -26416"/>
              <a:gd name="adj2" fmla="val 64187"/>
            </a:avLst>
          </a:prstGeom>
          <a:solidFill>
            <a:srgbClr val="8A2889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4748144" y="1820982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8A2889"/>
                          </a:solidFill>
                          <a:latin typeface="Arial"/>
                        </a:rPr>
                        <a:t>What advertisers</a:t>
                      </a:r>
                      <a:r>
                        <a:rPr lang="en-GB" sz="1300" baseline="0" dirty="0" smtClean="0">
                          <a:solidFill>
                            <a:srgbClr val="8A2889"/>
                          </a:solidFill>
                          <a:latin typeface="Arial"/>
                        </a:rPr>
                        <a:t> and agencies say</a:t>
                      </a:r>
                      <a:endParaRPr lang="en-GB" sz="1300" dirty="0">
                        <a:solidFill>
                          <a:srgbClr val="8A2889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4.0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3.9</a:t>
                      </a:r>
                      <a:endParaRPr lang="en-GB" sz="1300" b="1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3=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3.7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3=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3.7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display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3.6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3.2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of home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3.0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8A2889"/>
                          </a:solidFill>
                          <a:latin typeface="Arial"/>
                          <a:ea typeface="+mn-ea"/>
                          <a:cs typeface="Arial"/>
                        </a:rPr>
                        <a:t>3.0</a:t>
                      </a:r>
                      <a:endParaRPr lang="en-GB" sz="1300" b="0" kern="1200" dirty="0">
                        <a:solidFill>
                          <a:srgbClr val="8A288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8A28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748148" y="5481537"/>
            <a:ext cx="3859985" cy="353576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n=20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40262" y="2097096"/>
            <a:ext cx="2251583" cy="3874439"/>
          </a:xfrm>
          <a:prstGeom prst="rect">
            <a:avLst/>
          </a:prstGeom>
        </p:spPr>
        <p:txBody>
          <a:bodyPr wrap="square" lIns="0" tIns="0" rIns="0" bIns="0" rtlCol="0">
            <a:normAutofit fontScale="97500"/>
          </a:bodyPr>
          <a:lstStyle/>
          <a:p>
            <a:pPr defTabSz="548573">
              <a:spcAft>
                <a:spcPts val="667"/>
              </a:spcAft>
            </a:pPr>
            <a:r>
              <a:rPr lang="en-GB" b="1" dirty="0">
                <a:solidFill>
                  <a:srgbClr val="343434"/>
                </a:solidFill>
                <a:latin typeface="Arial"/>
              </a:rPr>
              <a:t>Social media</a:t>
            </a:r>
            <a:br>
              <a:rPr lang="en-GB" b="1" dirty="0">
                <a:solidFill>
                  <a:srgbClr val="343434"/>
                </a:solidFill>
                <a:latin typeface="Arial"/>
              </a:rPr>
            </a:br>
            <a:r>
              <a:rPr lang="en-GB" i="1" dirty="0">
                <a:solidFill>
                  <a:srgbClr val="004A83"/>
                </a:solidFill>
                <a:latin typeface="Arial"/>
              </a:rPr>
              <a:t>“we have the exact data on who we are reaching, their exact age, where they live etc. So we are able to focus our message to them.” </a:t>
            </a:r>
          </a:p>
          <a:p>
            <a:pPr defTabSz="548573">
              <a:spcAft>
                <a:spcPts val="667"/>
              </a:spcAft>
            </a:pPr>
            <a:r>
              <a:rPr lang="en-GB" sz="1300" dirty="0">
                <a:solidFill>
                  <a:srgbClr val="343434"/>
                </a:solidFill>
                <a:latin typeface="Arial"/>
              </a:rPr>
              <a:t>Advertiser</a:t>
            </a:r>
            <a:endParaRPr lang="en-US" b="1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" name="Title 2"/>
          <p:cNvSpPr>
            <a:spLocks noGrp="1"/>
          </p:cNvSpPr>
          <p:nvPr>
            <p:ph type="ctrTitle"/>
          </p:nvPr>
        </p:nvSpPr>
        <p:spPr>
          <a:xfrm>
            <a:off x="720000" y="921330"/>
            <a:ext cx="10986221" cy="81775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/>
              <a:t>Social certainly meets a targeting need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2" y="480000"/>
            <a:ext cx="10985500" cy="365760"/>
          </a:xfrm>
        </p:spPr>
        <p:txBody>
          <a:bodyPr vert="horz" lIns="0" tIns="0" rIns="0" bIns="0" rtlCol="0">
            <a:noAutofit/>
          </a:bodyPr>
          <a:lstStyle/>
          <a:p>
            <a:r>
              <a:rPr lang="en-GB" dirty="0">
                <a:latin typeface="Arial"/>
              </a:rPr>
              <a:t>TARGETING: </a:t>
            </a:r>
            <a:r>
              <a:rPr lang="en-GB" b="0" dirty="0">
                <a:latin typeface="Arial"/>
              </a:rPr>
              <a:t>REACHING RIGHT PEOPLE, RIGHT </a:t>
            </a:r>
            <a:r>
              <a:rPr lang="en-GB" b="0" dirty="0" smtClean="0"/>
              <a:t>PLACE</a:t>
            </a:r>
            <a:r>
              <a:rPr lang="en-GB" b="0" dirty="0" smtClean="0">
                <a:latin typeface="Arial"/>
              </a:rPr>
              <a:t>, RIGHT TIME</a:t>
            </a:r>
            <a:endParaRPr lang="en-GB" b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7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0000" y="921330"/>
            <a:ext cx="10986221" cy="81775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 smtClean="0">
                <a:latin typeface="Arial"/>
              </a:rPr>
              <a:t>Digital has reframed our expectations of targeting</a:t>
            </a:r>
            <a:endParaRPr lang="en-GB" b="1" dirty="0">
              <a:latin typeface="Arial"/>
            </a:endParaRPr>
          </a:p>
        </p:txBody>
      </p:sp>
      <p:pic>
        <p:nvPicPr>
          <p:cNvPr id="2050" name="Picture 2" descr="Image result for marc pritchard p&amp;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2" y="2275840"/>
            <a:ext cx="3574945" cy="2991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05461" y="2275840"/>
            <a:ext cx="7269608" cy="2991104"/>
          </a:xfrm>
          <a:prstGeom prst="rect">
            <a:avLst/>
          </a:prstGeom>
          <a:solidFill>
            <a:srgbClr val="8A2889">
              <a:alpha val="25000"/>
            </a:srgbClr>
          </a:solidFill>
        </p:spPr>
        <p:txBody>
          <a:bodyPr wrap="square" lIns="239977" tIns="239977" rIns="239977" bIns="239977" rtlCol="0">
            <a:normAutofit fontScale="90000"/>
          </a:bodyPr>
          <a:lstStyle/>
          <a:p>
            <a:pPr defTabSz="548573"/>
            <a:r>
              <a:rPr lang="en-GB" sz="3300" i="1" dirty="0">
                <a:solidFill>
                  <a:srgbClr val="093D78"/>
                </a:solidFill>
                <a:latin typeface="Arial"/>
                <a:ea typeface="Arial"/>
                <a:cs typeface="Arial"/>
              </a:rPr>
              <a:t>“We targeted too much, and we went too narrow…and now we’re looking at: what is the best way to get the most reach but also the right precision?”</a:t>
            </a:r>
          </a:p>
          <a:p>
            <a:pPr defTabSz="548573"/>
            <a:endParaRPr lang="en-GB" sz="1300" b="1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  <a:p>
            <a:pPr defTabSz="548573"/>
            <a:r>
              <a:rPr lang="en-GB" sz="1600" b="1" dirty="0">
                <a:solidFill>
                  <a:srgbClr val="343434">
                    <a:lumMod val="50000"/>
                  </a:srgbClr>
                </a:solidFill>
                <a:latin typeface="Arial"/>
                <a:ea typeface="Arial"/>
                <a:cs typeface="Arial"/>
              </a:rPr>
              <a:t>Mark Pritchard, Chief Marketing Officer, P&amp;G</a:t>
            </a:r>
          </a:p>
          <a:p>
            <a:pPr defTabSz="548573"/>
            <a:r>
              <a:rPr lang="en-GB" sz="1600" dirty="0">
                <a:solidFill>
                  <a:srgbClr val="343434">
                    <a:lumMod val="50000"/>
                  </a:srgbClr>
                </a:solidFill>
                <a:latin typeface="Arial"/>
                <a:ea typeface="Arial"/>
                <a:cs typeface="Arial"/>
              </a:rPr>
              <a:t>The Wall Street Journal 17/08/16</a:t>
            </a:r>
            <a:endParaRPr lang="en-GB" sz="2100" dirty="0">
              <a:solidFill>
                <a:srgbClr val="343434">
                  <a:lumMod val="50000"/>
                </a:srgb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2" y="480000"/>
            <a:ext cx="10985500" cy="365760"/>
          </a:xfrm>
        </p:spPr>
        <p:txBody>
          <a:bodyPr vert="horz" lIns="0" tIns="0" rIns="0" bIns="0" rtlCol="0">
            <a:noAutofit/>
          </a:bodyPr>
          <a:lstStyle/>
          <a:p>
            <a:r>
              <a:rPr lang="en-GB" dirty="0">
                <a:latin typeface="Arial"/>
              </a:rPr>
              <a:t>TARGETING: </a:t>
            </a:r>
            <a:r>
              <a:rPr lang="en-GB" b="0" dirty="0">
                <a:latin typeface="Arial"/>
              </a:rPr>
              <a:t>REACHING RIGHT PEOPLE, RIGHT </a:t>
            </a:r>
            <a:r>
              <a:rPr lang="en-GB" b="0" dirty="0" smtClean="0"/>
              <a:t>PLACE</a:t>
            </a:r>
            <a:r>
              <a:rPr lang="en-GB" b="0" dirty="0" smtClean="0">
                <a:latin typeface="Arial"/>
              </a:rPr>
              <a:t>, RIGHT TIME</a:t>
            </a:r>
            <a:endParaRPr lang="en-GB" b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62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2742" y="3743383"/>
            <a:ext cx="10106527" cy="1011180"/>
          </a:xfrm>
        </p:spPr>
        <p:txBody>
          <a:bodyPr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Heuristics are simple, efficient rules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which people often use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to form judgments and make decisions. </a:t>
            </a:r>
            <a:br>
              <a:rPr lang="en-GB" sz="2000" dirty="0">
                <a:solidFill>
                  <a:schemeClr val="bg1"/>
                </a:solidFill>
              </a:rPr>
            </a:b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0" y="840640"/>
            <a:ext cx="6096000" cy="2062103"/>
          </a:xfrm>
          <a:prstGeom prst="rect">
            <a:avLst/>
          </a:prstGeom>
        </p:spPr>
        <p:txBody>
          <a:bodyPr lIns="91432" tIns="45718" rIns="91432" bIns="45718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heuristic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</a:rPr>
              <a:t>/ˌ</a:t>
            </a:r>
            <a:r>
              <a:rPr lang="en-GB" sz="4800" dirty="0" err="1">
                <a:solidFill>
                  <a:schemeClr val="bg1"/>
                </a:solidFill>
              </a:rPr>
              <a:t>hjʊ</a:t>
            </a:r>
            <a:r>
              <a:rPr lang="en-GB" sz="4800" dirty="0">
                <a:solidFill>
                  <a:schemeClr val="bg1"/>
                </a:solidFill>
              </a:rPr>
              <a:t>(ə)ˈ</a:t>
            </a:r>
            <a:r>
              <a:rPr lang="en-GB" sz="4800" dirty="0" err="1">
                <a:solidFill>
                  <a:schemeClr val="bg1"/>
                </a:solidFill>
              </a:rPr>
              <a:t>rɪstɪk</a:t>
            </a:r>
            <a:r>
              <a:rPr lang="en-GB" sz="48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3391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5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7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Evidence based attributes are re-ranked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2" y="480000"/>
            <a:ext cx="10985500" cy="365760"/>
          </a:xfrm>
        </p:spPr>
        <p:txBody>
          <a:bodyPr vert="horz" lIns="0" tIns="0" rIns="0" bIns="0" rtlCol="0">
            <a:noAutofit/>
          </a:bodyPr>
          <a:lstStyle/>
          <a:p>
            <a:r>
              <a:rPr lang="en-GB" dirty="0" smtClean="0">
                <a:latin typeface="Arial"/>
              </a:rPr>
              <a:t>RETURN ON INVESTMENT</a:t>
            </a:r>
            <a:endParaRPr lang="en-GB" dirty="0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3981" y="5416273"/>
            <a:ext cx="3473987" cy="313415"/>
          </a:xfrm>
          <a:prstGeom prst="rect">
            <a:avLst/>
          </a:prstGeom>
        </p:spPr>
        <p:txBody>
          <a:bodyPr wrap="none" lIns="109717" tIns="54859" rIns="109717" bIns="54859" rtlCol="0">
            <a:normAutofit fontScale="97500"/>
          </a:bodyPr>
          <a:lstStyle/>
          <a:p>
            <a:pPr defTabSz="548573"/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n=19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15056" y="2838617"/>
            <a:ext cx="287805" cy="1708808"/>
            <a:chOff x="3297020" y="2128962"/>
            <a:chExt cx="215854" cy="1452813"/>
          </a:xfrm>
        </p:grpSpPr>
        <p:cxnSp>
          <p:nvCxnSpPr>
            <p:cNvPr id="11" name="Elbow Connector 10"/>
            <p:cNvCxnSpPr/>
            <p:nvPr/>
          </p:nvCxnSpPr>
          <p:spPr>
            <a:xfrm rot="16200000" flipH="1">
              <a:off x="2678540" y="2747442"/>
              <a:ext cx="1452813" cy="215854"/>
            </a:xfrm>
            <a:prstGeom prst="bentConnector3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/>
            <p:nvPr/>
          </p:nvCxnSpPr>
          <p:spPr>
            <a:xfrm rot="5400000" flipH="1" flipV="1">
              <a:off x="2862438" y="2628153"/>
              <a:ext cx="1106303" cy="107927"/>
            </a:xfrm>
            <a:prstGeom prst="bentConnector3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720000" y="1782236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5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chemeClr val="accent5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chemeClr val="accent5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10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3=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1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3=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1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5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4</a:t>
                      </a:r>
                      <a:endParaRPr lang="en-GB" sz="1300" b="1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4748144" y="1782873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00B4A4"/>
                          </a:solidFill>
                          <a:latin typeface="Arial"/>
                        </a:rPr>
                        <a:t>What advertisers</a:t>
                      </a:r>
                      <a:r>
                        <a:rPr lang="en-GB" sz="1300" baseline="0" dirty="0" smtClean="0">
                          <a:solidFill>
                            <a:srgbClr val="00B4A4"/>
                          </a:solidFill>
                          <a:latin typeface="Arial"/>
                        </a:rPr>
                        <a:t> and agencies say</a:t>
                      </a:r>
                      <a:endParaRPr lang="en-GB" sz="1300" dirty="0">
                        <a:solidFill>
                          <a:srgbClr val="00B4A4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3.9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3.4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2=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</a:t>
                      </a:r>
                      <a:r>
                        <a:rPr lang="en-GB" sz="13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media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3.4</a:t>
                      </a:r>
                      <a:endParaRPr lang="en-GB" sz="1300" b="1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3.4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3.3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3.2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3.0</a:t>
                      </a:r>
                      <a:endParaRPr lang="en-GB" sz="1300" b="1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2.9</a:t>
                      </a:r>
                      <a:endParaRPr lang="en-GB" sz="1300" b="1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00B4A4"/>
                          </a:solidFill>
                          <a:latin typeface="Arial"/>
                          <a:ea typeface="+mn-ea"/>
                          <a:cs typeface="Arial"/>
                        </a:rPr>
                        <a:t>2.5</a:t>
                      </a:r>
                      <a:endParaRPr lang="en-GB" sz="1300" b="0" kern="1200" dirty="0">
                        <a:solidFill>
                          <a:srgbClr val="00B4A4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00B4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3" name="Rectangular Callout 22"/>
          <p:cNvSpPr/>
          <p:nvPr/>
        </p:nvSpPr>
        <p:spPr>
          <a:xfrm rot="5400000" flipH="1">
            <a:off x="9203984" y="1644217"/>
            <a:ext cx="2016289" cy="2819755"/>
          </a:xfrm>
          <a:prstGeom prst="wedgeRectCallout">
            <a:avLst>
              <a:gd name="adj1" fmla="val -80694"/>
              <a:gd name="adj2" fmla="val 65536"/>
            </a:avLst>
          </a:pr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US" sz="21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20895" y="2209911"/>
            <a:ext cx="2489744" cy="3874439"/>
          </a:xfrm>
          <a:prstGeom prst="rect">
            <a:avLst/>
          </a:prstGeom>
        </p:spPr>
        <p:txBody>
          <a:bodyPr wrap="square" lIns="0" tIns="0" rIns="0" bIns="0" rtlCol="0">
            <a:normAutofit fontScale="97500"/>
          </a:bodyPr>
          <a:lstStyle/>
          <a:p>
            <a:pPr defTabSz="548573">
              <a:spcAft>
                <a:spcPts val="667"/>
              </a:spcAft>
            </a:pPr>
            <a:r>
              <a:rPr lang="en-GB" b="1" dirty="0">
                <a:solidFill>
                  <a:srgbClr val="343434"/>
                </a:solidFill>
                <a:latin typeface="Arial"/>
              </a:rPr>
              <a:t>Newspapers</a:t>
            </a:r>
            <a:br>
              <a:rPr lang="en-GB" b="1" dirty="0">
                <a:solidFill>
                  <a:srgbClr val="343434"/>
                </a:solidFill>
                <a:latin typeface="Arial"/>
              </a:rPr>
            </a:br>
            <a:r>
              <a:rPr lang="en-GB" i="1" dirty="0">
                <a:solidFill>
                  <a:srgbClr val="004A83"/>
                </a:solidFill>
                <a:latin typeface="Arial"/>
              </a:rPr>
              <a:t>“For most audiences it’s a declining channel…”</a:t>
            </a:r>
            <a:br>
              <a:rPr lang="en-GB" i="1" dirty="0">
                <a:solidFill>
                  <a:srgbClr val="004A83"/>
                </a:solidFill>
                <a:latin typeface="Arial"/>
              </a:rPr>
            </a:br>
            <a:r>
              <a:rPr lang="en-GB" i="1" dirty="0">
                <a:solidFill>
                  <a:srgbClr val="343434"/>
                </a:solidFill>
                <a:latin typeface="Arial"/>
              </a:rPr>
              <a:t/>
            </a:r>
            <a:br>
              <a:rPr lang="en-GB" i="1" dirty="0">
                <a:solidFill>
                  <a:srgbClr val="343434"/>
                </a:solidFill>
                <a:latin typeface="Arial"/>
              </a:rPr>
            </a:br>
            <a:r>
              <a:rPr lang="en-GB" sz="1300" dirty="0">
                <a:solidFill>
                  <a:srgbClr val="343434"/>
                </a:solidFill>
                <a:latin typeface="Arial"/>
              </a:rPr>
              <a:t>Advertiser</a:t>
            </a:r>
          </a:p>
          <a:p>
            <a:pPr defTabSz="548573"/>
            <a:endParaRPr lang="en-US" b="1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4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Picture 2" descr="Image result for ebiqu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Inconsistent in our understanding and interpretation 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2" y="480000"/>
            <a:ext cx="10985500" cy="365760"/>
          </a:xfrm>
        </p:spPr>
        <p:txBody>
          <a:bodyPr vert="horz" lIns="0" tIns="0" rIns="0" bIns="0" rtlCol="0">
            <a:noAutofit/>
          </a:bodyPr>
          <a:lstStyle/>
          <a:p>
            <a:r>
              <a:rPr lang="en-GB" dirty="0"/>
              <a:t>RETURN ON INVESTMENT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006" y="1600860"/>
            <a:ext cx="10666969" cy="477553"/>
          </a:xfrm>
        </p:spPr>
        <p:txBody>
          <a:bodyPr vert="horz" lIns="0" tIns="0" rIns="0" bIns="0" rtlCol="0">
            <a:normAutofit/>
          </a:bodyPr>
          <a:lstStyle/>
          <a:p>
            <a:pPr>
              <a:buClr>
                <a:srgbClr val="004A83"/>
              </a:buClr>
            </a:pPr>
            <a:r>
              <a:rPr lang="en-GB" sz="2400" dirty="0"/>
              <a:t>While online video rightly scores highly, why do we think press doesn’t?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37" y="2135986"/>
            <a:ext cx="9454663" cy="3661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7259" y="5991871"/>
            <a:ext cx="5210628" cy="304800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defTabSz="548573"/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Source: </a:t>
            </a:r>
            <a:r>
              <a:rPr lang="en-GB" sz="1100" b="1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Ebiquity</a:t>
            </a:r>
            <a:r>
              <a:rPr lang="en-GB" sz="11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ROI campaign database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86571" y="5246255"/>
            <a:ext cx="1219200" cy="1219200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endParaRPr lang="en-GB" b="1" dirty="0">
              <a:solidFill>
                <a:srgbClr val="093D78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58" y="3"/>
            <a:ext cx="12181971" cy="6857999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1" y="6389490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0000" y="921326"/>
            <a:ext cx="10986221" cy="817753"/>
          </a:xfrm>
        </p:spPr>
        <p:txBody>
          <a:bodyPr lIns="0" tIns="0" rIns="0" bIns="0">
            <a:normAutofit/>
          </a:bodyPr>
          <a:lstStyle/>
          <a:p>
            <a:r>
              <a:rPr lang="en-GB" b="1" dirty="0" smtClean="0"/>
              <a:t>Evidence – assessing published research</a:t>
            </a:r>
            <a:endParaRPr lang="en-GB" b="1" dirty="0">
              <a:latin typeface="Arial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2" y="480000"/>
            <a:ext cx="10985500" cy="365760"/>
          </a:xfrm>
        </p:spPr>
        <p:txBody>
          <a:bodyPr lIns="0" tIns="0" rIns="0" bIns="0"/>
          <a:lstStyle/>
          <a:p>
            <a:r>
              <a:rPr lang="en-GB" dirty="0"/>
              <a:t>ABILITY TO TRIGGER A POSITIVE EMOTIONAL RESPONSE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709974" y="1687398"/>
            <a:ext cx="2961935" cy="4513636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  <a:buClr>
                <a:srgbClr val="063D69"/>
              </a:buClr>
            </a:pPr>
            <a:r>
              <a:rPr lang="en-GB" sz="2700" dirty="0"/>
              <a:t>Positive emotional connection</a:t>
            </a:r>
          </a:p>
          <a:p>
            <a:pPr>
              <a:spcBef>
                <a:spcPts val="1600"/>
              </a:spcBef>
              <a:spcAft>
                <a:spcPts val="1600"/>
              </a:spcAft>
              <a:buClr>
                <a:srgbClr val="063D69"/>
              </a:buClr>
            </a:pPr>
            <a:r>
              <a:rPr lang="en-GB" sz="2700" dirty="0"/>
              <a:t>Non-interruptive part of the media experience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77788" y="2783025"/>
            <a:ext cx="1634960" cy="1785100"/>
          </a:xfrm>
          <a:prstGeom prst="rect">
            <a:avLst/>
          </a:prstGeom>
          <a:ln>
            <a:noFill/>
          </a:ln>
        </p:spPr>
        <p:txBody>
          <a:bodyPr wrap="square" lIns="121914" tIns="60957" rIns="121914" bIns="60957" rtlCol="0">
            <a:spAutoFit/>
          </a:bodyPr>
          <a:lstStyle/>
          <a:p>
            <a:pPr defTabSz="548613"/>
            <a:r>
              <a:rPr lang="en-GB" sz="2700" dirty="0">
                <a:solidFill>
                  <a:srgbClr val="343434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Rated on strength of evidence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2879383" y="1739079"/>
            <a:ext cx="476068" cy="3808548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914" tIns="60957" rIns="121914" bIns="60957" rtlCol="0" anchor="ctr"/>
          <a:lstStyle/>
          <a:p>
            <a:pPr algn="ctr" defTabSz="548613"/>
            <a:endParaRPr lang="en-GB" sz="2100">
              <a:solidFill>
                <a:srgbClr val="343434"/>
              </a:solidFill>
              <a:latin typeface="Segoe UI Light"/>
            </a:endParaRP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5726106" y="1598746"/>
            <a:ext cx="6102455" cy="4513636"/>
          </a:xfrm>
          <a:prstGeom prst="rect">
            <a:avLst/>
          </a:prstGeom>
        </p:spPr>
        <p:txBody>
          <a:bodyPr vert="horz" lIns="109723" tIns="54861" rIns="109723" bIns="54861" rtlCol="0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900" b="0" i="0" kern="1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2500" b="0" i="0" kern="1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>
                <a:solidFill>
                  <a:srgbClr val="004A83"/>
                </a:solidFill>
              </a:rPr>
              <a:t>CMO Council: How brands annoy fans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>
                <a:solidFill>
                  <a:srgbClr val="004A83"/>
                </a:solidFill>
              </a:rPr>
              <a:t>DCM: The bigger picture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>
                <a:solidFill>
                  <a:srgbClr val="004A83"/>
                </a:solidFill>
              </a:rPr>
              <a:t>Magnetic: Moments that Matter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>
                <a:solidFill>
                  <a:srgbClr val="004A83"/>
                </a:solidFill>
              </a:rPr>
              <a:t>Outsmart: The customer journey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>
                <a:solidFill>
                  <a:srgbClr val="004A83"/>
                </a:solidFill>
              </a:rPr>
              <a:t>Pearl &amp; Dean: Reel Happiness: Understanding the emotions of cinemagoers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 err="1">
                <a:solidFill>
                  <a:srgbClr val="004A83"/>
                </a:solidFill>
              </a:rPr>
              <a:t>Radiocentre</a:t>
            </a:r>
            <a:r>
              <a:rPr lang="en-GB" sz="1600" dirty="0">
                <a:solidFill>
                  <a:srgbClr val="004A83"/>
                </a:solidFill>
              </a:rPr>
              <a:t>: The emotional multiplier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 err="1">
                <a:solidFill>
                  <a:srgbClr val="004A83"/>
                </a:solidFill>
              </a:rPr>
              <a:t>Radiocentre</a:t>
            </a:r>
            <a:r>
              <a:rPr lang="en-GB" sz="1600" dirty="0">
                <a:solidFill>
                  <a:srgbClr val="004A83"/>
                </a:solidFill>
              </a:rPr>
              <a:t>: Getting vocal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>
                <a:solidFill>
                  <a:srgbClr val="004A83"/>
                </a:solidFill>
              </a:rPr>
              <a:t>Royal Mail </a:t>
            </a:r>
            <a:r>
              <a:rPr lang="en-GB" sz="1600" dirty="0" err="1">
                <a:solidFill>
                  <a:srgbClr val="004A83"/>
                </a:solidFill>
              </a:rPr>
              <a:t>MarketReach</a:t>
            </a:r>
            <a:r>
              <a:rPr lang="en-GB" sz="1600" dirty="0">
                <a:solidFill>
                  <a:srgbClr val="004A83"/>
                </a:solidFill>
              </a:rPr>
              <a:t>: Mail in the home, heart &amp; head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>
                <a:solidFill>
                  <a:srgbClr val="004A83"/>
                </a:solidFill>
              </a:rPr>
              <a:t>Royal Mail </a:t>
            </a:r>
            <a:r>
              <a:rPr lang="en-GB" sz="1600" dirty="0" err="1">
                <a:solidFill>
                  <a:srgbClr val="004A83"/>
                </a:solidFill>
              </a:rPr>
              <a:t>MarketReach</a:t>
            </a:r>
            <a:r>
              <a:rPr lang="en-GB" sz="1600" dirty="0">
                <a:solidFill>
                  <a:srgbClr val="004A83"/>
                </a:solidFill>
              </a:rPr>
              <a:t>: This time it’s </a:t>
            </a:r>
            <a:r>
              <a:rPr lang="en-GB" sz="1600" dirty="0" smtClean="0">
                <a:solidFill>
                  <a:srgbClr val="004A83"/>
                </a:solidFill>
              </a:rPr>
              <a:t>personal</a:t>
            </a:r>
            <a:endParaRPr lang="en-GB" sz="1600" dirty="0">
              <a:solidFill>
                <a:srgbClr val="004A83"/>
              </a:solidFill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 err="1">
                <a:solidFill>
                  <a:srgbClr val="004A83"/>
                </a:solidFill>
              </a:rPr>
              <a:t>Teads</a:t>
            </a:r>
            <a:r>
              <a:rPr lang="en-GB" sz="1600" dirty="0">
                <a:solidFill>
                  <a:srgbClr val="004A83"/>
                </a:solidFill>
              </a:rPr>
              <a:t>: Why people block ads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r>
              <a:rPr lang="en-GB" sz="1600" dirty="0" err="1">
                <a:solidFill>
                  <a:srgbClr val="004A83"/>
                </a:solidFill>
              </a:rPr>
              <a:t>Thinkbox</a:t>
            </a:r>
            <a:r>
              <a:rPr lang="en-GB" sz="1600" dirty="0">
                <a:solidFill>
                  <a:srgbClr val="004A83"/>
                </a:solidFill>
              </a:rPr>
              <a:t>: Killer charts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63D69"/>
              </a:buClr>
            </a:pPr>
            <a:endParaRPr lang="en-GB" sz="1600" dirty="0">
              <a:solidFill>
                <a:srgbClr val="004A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"/>
            <a:ext cx="12181971" cy="6857999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Evidence points to offline media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ABILITY TO TRIGGER A POSITIVE EMOTIONAL RESPONSE</a:t>
            </a: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20000" y="1782236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rgbClr val="FF6600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10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0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Online climbs from last place to third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ABILITY TO TRIGGER A POSITIVE EMOTIONAL RESPONSE</a:t>
            </a: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3981" y="5416273"/>
            <a:ext cx="3473987" cy="313415"/>
          </a:xfrm>
          <a:prstGeom prst="rect">
            <a:avLst/>
          </a:prstGeom>
        </p:spPr>
        <p:txBody>
          <a:bodyPr wrap="none" lIns="109717" tIns="54859" rIns="109717" bIns="54859" rtlCol="0">
            <a:normAutofit fontScale="97500"/>
          </a:bodyPr>
          <a:lstStyle/>
          <a:p>
            <a:pPr defTabSz="548573"/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n=20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33981" y="5416273"/>
            <a:ext cx="3473987" cy="313415"/>
          </a:xfrm>
          <a:prstGeom prst="rect">
            <a:avLst/>
          </a:prstGeom>
        </p:spPr>
        <p:txBody>
          <a:bodyPr wrap="none" lIns="109717" tIns="54859" rIns="109717" bIns="54859" rtlCol="0">
            <a:normAutofit fontScale="97500"/>
          </a:bodyPr>
          <a:lstStyle/>
          <a:p>
            <a:pPr defTabSz="548573"/>
            <a:r>
              <a:rPr lang="en-GB" sz="9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n=20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720000" y="1782236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rgbClr val="FF6600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10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2=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9=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video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1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4748144" y="1782873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FF6600"/>
                          </a:solidFill>
                          <a:latin typeface="Arial"/>
                        </a:rPr>
                        <a:t>What advertisers</a:t>
                      </a:r>
                      <a:r>
                        <a:rPr lang="en-GB" sz="1300" baseline="0" dirty="0" smtClean="0">
                          <a:solidFill>
                            <a:srgbClr val="FF6600"/>
                          </a:solidFill>
                          <a:latin typeface="Arial"/>
                        </a:rPr>
                        <a:t> and agencies say</a:t>
                      </a:r>
                      <a:endParaRPr lang="en-GB" sz="1300" dirty="0">
                        <a:solidFill>
                          <a:srgbClr val="FF6600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4.3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4.1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3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</a:t>
                      </a:r>
                      <a:r>
                        <a:rPr lang="en-GB" sz="13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video</a:t>
                      </a:r>
                      <a:endParaRPr lang="en-GB" sz="13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3.7</a:t>
                      </a:r>
                      <a:endParaRPr lang="en-GB" sz="1300" b="1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3.4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2.9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2.6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2.4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FF6600"/>
                          </a:solidFill>
                          <a:latin typeface="Arial"/>
                          <a:ea typeface="+mn-ea"/>
                          <a:cs typeface="Arial"/>
                        </a:rPr>
                        <a:t>2.3</a:t>
                      </a:r>
                      <a:endParaRPr lang="en-GB" sz="1300" b="0" kern="1200" dirty="0">
                        <a:solidFill>
                          <a:srgbClr val="FF6600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7" name="Elbow Connector 6"/>
          <p:cNvCxnSpPr/>
          <p:nvPr/>
        </p:nvCxnSpPr>
        <p:spPr>
          <a:xfrm rot="5400000" flipH="1" flipV="1">
            <a:off x="3351860" y="3965549"/>
            <a:ext cx="2346077" cy="218176"/>
          </a:xfrm>
          <a:prstGeom prst="bentConnector3">
            <a:avLst/>
          </a:prstGeom>
          <a:ln w="28575">
            <a:solidFill>
              <a:srgbClr val="B7271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ular Callout 26"/>
          <p:cNvSpPr/>
          <p:nvPr/>
        </p:nvSpPr>
        <p:spPr>
          <a:xfrm rot="5400000" flipH="1">
            <a:off x="8538549" y="2149797"/>
            <a:ext cx="3347147" cy="2819755"/>
          </a:xfrm>
          <a:prstGeom prst="wedgeRectCallout">
            <a:avLst>
              <a:gd name="adj1" fmla="val 20764"/>
              <a:gd name="adj2" fmla="val 62837"/>
            </a:avLst>
          </a:prstGeom>
          <a:solidFill>
            <a:srgbClr val="FF66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US" sz="2100" dirty="0">
              <a:solidFill>
                <a:srgbClr val="FF6600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20895" y="2091479"/>
            <a:ext cx="2489744" cy="3874439"/>
          </a:xfrm>
          <a:prstGeom prst="rect">
            <a:avLst/>
          </a:prstGeom>
        </p:spPr>
        <p:txBody>
          <a:bodyPr wrap="square" lIns="0" tIns="0" rIns="0" bIns="0" rtlCol="0">
            <a:normAutofit fontScale="97500"/>
          </a:bodyPr>
          <a:lstStyle/>
          <a:p>
            <a:pPr defTabSz="548573">
              <a:spcAft>
                <a:spcPts val="1333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“People just hate </a:t>
            </a:r>
            <a:r>
              <a:rPr lang="en-GB" b="1" i="1" dirty="0">
                <a:solidFill>
                  <a:srgbClr val="343434"/>
                </a:solidFill>
                <a:latin typeface="Arial"/>
              </a:rPr>
              <a:t>online</a:t>
            </a:r>
            <a:r>
              <a:rPr lang="en-GB" i="1" dirty="0">
                <a:solidFill>
                  <a:srgbClr val="343434"/>
                </a:solidFill>
                <a:latin typeface="Arial"/>
              </a:rPr>
              <a:t> </a:t>
            </a:r>
            <a:r>
              <a:rPr lang="en-GB" i="1" dirty="0">
                <a:solidFill>
                  <a:srgbClr val="004A83"/>
                </a:solidFill>
                <a:latin typeface="Arial"/>
              </a:rPr>
              <a:t>ads. There's a huge rise in ad blockers and people taking measures to ensure they never even see the ads let alone click on them and engage.”</a:t>
            </a:r>
          </a:p>
          <a:p>
            <a:pPr defTabSz="548573">
              <a:spcAft>
                <a:spcPts val="667"/>
              </a:spcAft>
            </a:pPr>
            <a:r>
              <a:rPr lang="en-GB" sz="1300" dirty="0">
                <a:solidFill>
                  <a:srgbClr val="343434"/>
                </a:solidFill>
                <a:latin typeface="Arial"/>
              </a:rPr>
              <a:t>Full Service agency</a:t>
            </a:r>
          </a:p>
          <a:p>
            <a:pPr defTabSz="548573"/>
            <a:endParaRPr lang="en-US" b="1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8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9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0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What kind of emotional response are we seeking?</a:t>
            </a:r>
          </a:p>
        </p:txBody>
      </p:sp>
      <p:sp>
        <p:nvSpPr>
          <p:cNvPr id="23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ABILITY TO TRIGGER A POSITIVE EMOTIONAL RESPONSE</a:t>
            </a: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0005" y="2103305"/>
            <a:ext cx="9240031" cy="3218511"/>
          </a:xfrm>
          <a:prstGeom prst="rect">
            <a:avLst/>
          </a:prstGeom>
        </p:spPr>
        <p:txBody>
          <a:bodyPr wrap="square" lIns="0" tIns="0" rIns="109717" bIns="0">
            <a:spAutoFit/>
          </a:bodyPr>
          <a:lstStyle/>
          <a:p>
            <a:pPr defTabSz="548573">
              <a:spcAft>
                <a:spcPts val="2667"/>
              </a:spcAft>
            </a:pPr>
            <a:r>
              <a:rPr lang="en-GB" sz="3300" i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“Consumers revealed that the most annoying digital advertising formats - even on trusted media channels - were intrusive pop-up ads and auto-playing video ads.”</a:t>
            </a:r>
          </a:p>
          <a:p>
            <a:pPr defTabSz="548573"/>
            <a:r>
              <a:rPr lang="en-GB" sz="2400" dirty="0">
                <a:solidFill>
                  <a:srgbClr val="343434"/>
                </a:solidFill>
                <a:latin typeface="Arial"/>
              </a:rPr>
              <a:t>How brands annoy fans, CMO Council 2017</a:t>
            </a:r>
          </a:p>
          <a:p>
            <a:pPr defTabSz="548573"/>
            <a:endParaRPr lang="en-GB" sz="2900" i="1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7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Even attributes based in fact are reinterpreted 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LOW COST AUDIENCE DELIVERY</a:t>
            </a: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720000" y="1782236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B08A69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rgbClr val="B08A69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rgbClr val="B08A69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10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5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video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8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Offline media offer low cost audience delivery, yet…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LOW COST AUDIENCE DELIVERY</a:t>
            </a: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20000" y="1782236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B08A69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rgbClr val="B08A69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rgbClr val="B08A69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10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5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384564" y="2242123"/>
            <a:ext cx="384552" cy="2134060"/>
            <a:chOff x="3288423" y="1681591"/>
            <a:chExt cx="288413" cy="1870708"/>
          </a:xfrm>
        </p:grpSpPr>
        <p:cxnSp>
          <p:nvCxnSpPr>
            <p:cNvPr id="26" name="Elbow Connector 25"/>
            <p:cNvCxnSpPr/>
            <p:nvPr/>
          </p:nvCxnSpPr>
          <p:spPr>
            <a:xfrm rot="16200000" flipH="1">
              <a:off x="2771268" y="2198750"/>
              <a:ext cx="1248848" cy="214529"/>
            </a:xfrm>
            <a:prstGeom prst="bentConnector3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/>
            <p:nvPr/>
          </p:nvCxnSpPr>
          <p:spPr>
            <a:xfrm rot="16200000" flipH="1">
              <a:off x="2605207" y="2580670"/>
              <a:ext cx="1654849" cy="288409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/>
            <p:nvPr/>
          </p:nvCxnSpPr>
          <p:spPr>
            <a:xfrm rot="16200000" flipH="1">
              <a:off x="2915131" y="2736984"/>
              <a:ext cx="900324" cy="153739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4947184" y="1785305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B08A69"/>
                          </a:solidFill>
                          <a:latin typeface="Arial"/>
                          <a:cs typeface="Arial"/>
                        </a:rPr>
                        <a:t>What advertisers and agencies say</a:t>
                      </a:r>
                      <a:endParaRPr lang="en-GB" sz="1300" dirty="0">
                        <a:solidFill>
                          <a:srgbClr val="B08A69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4.2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4.2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1=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4.2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3.6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3.5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3.4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3.0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2.8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2.1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7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3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4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…online media lead in our perceptions</a:t>
            </a:r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LOW COST AUDIENCE DELIVERY</a:t>
            </a: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720000" y="1782236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B08A69"/>
                          </a:solidFill>
                          <a:latin typeface="Arial"/>
                          <a:cs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rgbClr val="B08A69"/>
                          </a:solidFill>
                          <a:latin typeface="Arial"/>
                          <a:cs typeface="Arial"/>
                        </a:rPr>
                        <a:t> says</a:t>
                      </a:r>
                      <a:endParaRPr lang="en-GB" sz="1300" dirty="0">
                        <a:solidFill>
                          <a:srgbClr val="B08A69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10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2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5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video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4947184" y="1785305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rgbClr val="B08A69"/>
                          </a:solidFill>
                          <a:latin typeface="Arial"/>
                          <a:cs typeface="Arial"/>
                        </a:rPr>
                        <a:t>What advertisers and agencies say</a:t>
                      </a:r>
                      <a:endParaRPr lang="en-GB" sz="1300" dirty="0">
                        <a:solidFill>
                          <a:srgbClr val="B08A69"/>
                        </a:solidFill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1=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Social media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4.2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1=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video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4.2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 smtClean="0">
                          <a:latin typeface="Arial"/>
                          <a:cs typeface="Arial"/>
                        </a:rPr>
                        <a:t>1=</a:t>
                      </a:r>
                      <a:endParaRPr lang="en-GB" sz="1300" b="1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Online display</a:t>
                      </a:r>
                      <a:endParaRPr lang="en-GB" sz="13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4.2</a:t>
                      </a:r>
                      <a:endParaRPr lang="en-GB" sz="1300" b="1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marL="0" marR="0" indent="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TV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3.6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5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Radio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3.5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6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Newspapers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3.4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7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1148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Out of home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3.1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8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Direct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3.0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9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Magazines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2.8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  <a:cs typeface="Arial"/>
                        </a:rPr>
                        <a:t>10</a:t>
                      </a:r>
                      <a:endParaRPr lang="en-GB" sz="1300" b="0" dirty="0">
                        <a:latin typeface="Arial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B08A69"/>
                          </a:solidFill>
                          <a:latin typeface="Arial"/>
                          <a:ea typeface="+mn-ea"/>
                          <a:cs typeface="Arial"/>
                        </a:rPr>
                        <a:t>2.1</a:t>
                      </a:r>
                      <a:endParaRPr lang="en-GB" sz="1300" b="0" kern="1200" dirty="0">
                        <a:solidFill>
                          <a:srgbClr val="B08A69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B59C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400359" y="2083445"/>
            <a:ext cx="412620" cy="2559115"/>
            <a:chOff x="3107624" y="1687413"/>
            <a:chExt cx="309465" cy="2119958"/>
          </a:xfrm>
        </p:grpSpPr>
        <p:cxnSp>
          <p:nvCxnSpPr>
            <p:cNvPr id="8" name="Elbow Connector 7"/>
            <p:cNvCxnSpPr/>
            <p:nvPr/>
          </p:nvCxnSpPr>
          <p:spPr>
            <a:xfrm rot="5400000" flipH="1" flipV="1">
              <a:off x="2692525" y="2102515"/>
              <a:ext cx="1016599" cy="186395"/>
            </a:xfrm>
            <a:prstGeom prst="bentConnector3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/>
            <p:cNvCxnSpPr/>
            <p:nvPr/>
          </p:nvCxnSpPr>
          <p:spPr>
            <a:xfrm rot="5400000" flipH="1" flipV="1">
              <a:off x="2385003" y="2775284"/>
              <a:ext cx="1754708" cy="309465"/>
            </a:xfrm>
            <a:prstGeom prst="bentConnector3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/>
            <p:nvPr/>
          </p:nvCxnSpPr>
          <p:spPr>
            <a:xfrm rot="5400000" flipH="1" flipV="1">
              <a:off x="2838200" y="2537758"/>
              <a:ext cx="725257" cy="186395"/>
            </a:xfrm>
            <a:prstGeom prst="bentConnector3">
              <a:avLst/>
            </a:prstGeom>
            <a:ln w="38100">
              <a:solidFill>
                <a:srgbClr val="B7271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11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Yet these perceptions are inconsistent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LOW COST AUDIENCE DELIVERY</a:t>
            </a: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  <a:p>
            <a:pPr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93490" y="1741405"/>
          <a:ext cx="10726057" cy="4661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ular Callout 6"/>
          <p:cNvSpPr/>
          <p:nvPr/>
        </p:nvSpPr>
        <p:spPr>
          <a:xfrm>
            <a:off x="1597233" y="1739079"/>
            <a:ext cx="2959463" cy="1818949"/>
          </a:xfrm>
          <a:prstGeom prst="wedgeRectCallout">
            <a:avLst>
              <a:gd name="adj1" fmla="val 53614"/>
              <a:gd name="adj2" fmla="val 76399"/>
            </a:avLst>
          </a:prstGeom>
          <a:solidFill>
            <a:schemeClr val="accent1">
              <a:alpha val="2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b="1" dirty="0">
                <a:solidFill>
                  <a:srgbClr val="343434"/>
                </a:solidFill>
                <a:latin typeface="Arial"/>
              </a:rPr>
              <a:t>Social media</a:t>
            </a:r>
            <a:br>
              <a:rPr lang="en-GB" b="1" dirty="0">
                <a:solidFill>
                  <a:srgbClr val="343434"/>
                </a:solidFill>
                <a:latin typeface="Arial"/>
              </a:rPr>
            </a:br>
            <a:r>
              <a:rPr lang="en-GB" i="1" dirty="0">
                <a:solidFill>
                  <a:srgbClr val="004A83"/>
                </a:solidFill>
                <a:latin typeface="Arial"/>
              </a:rPr>
              <a:t>“Just a really cheap way</a:t>
            </a:r>
            <a:br>
              <a:rPr lang="en-GB" i="1" dirty="0">
                <a:solidFill>
                  <a:srgbClr val="004A83"/>
                </a:solidFill>
                <a:latin typeface="Arial"/>
              </a:rPr>
            </a:br>
            <a:r>
              <a:rPr lang="en-GB" i="1" dirty="0">
                <a:solidFill>
                  <a:srgbClr val="004A83"/>
                </a:solidFill>
                <a:latin typeface="Arial"/>
              </a:rPr>
              <a:t>of getting your message out there </a:t>
            </a:r>
            <a:r>
              <a:rPr lang="en-GB" i="1" dirty="0" err="1">
                <a:solidFill>
                  <a:srgbClr val="004A83"/>
                </a:solidFill>
                <a:latin typeface="Arial"/>
              </a:rPr>
              <a:t>en</a:t>
            </a:r>
            <a:r>
              <a:rPr lang="en-GB" i="1" dirty="0">
                <a:solidFill>
                  <a:srgbClr val="004A83"/>
                </a:solidFill>
                <a:latin typeface="Arial"/>
              </a:rPr>
              <a:t> masse.”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Advertiser</a:t>
            </a:r>
            <a:endParaRPr lang="en-GB" sz="1600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842078" y="1741410"/>
            <a:ext cx="3039353" cy="1816623"/>
          </a:xfrm>
          <a:prstGeom prst="wedgeRectCallout">
            <a:avLst>
              <a:gd name="adj1" fmla="val 61110"/>
              <a:gd name="adj2" fmla="val 47132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343434"/>
                </a:solidFill>
                <a:latin typeface="Arial"/>
              </a:rPr>
              <a:t>“</a:t>
            </a:r>
            <a:r>
              <a:rPr lang="en-GB" b="1" i="1" dirty="0">
                <a:solidFill>
                  <a:srgbClr val="343434"/>
                </a:solidFill>
                <a:latin typeface="Arial"/>
              </a:rPr>
              <a:t>Online video </a:t>
            </a:r>
            <a:r>
              <a:rPr lang="en-GB" i="1" dirty="0">
                <a:solidFill>
                  <a:srgbClr val="004A83"/>
                </a:solidFill>
                <a:latin typeface="Arial"/>
              </a:rPr>
              <a:t>is the </a:t>
            </a:r>
            <a:br>
              <a:rPr lang="en-GB" i="1" dirty="0">
                <a:solidFill>
                  <a:srgbClr val="004A83"/>
                </a:solidFill>
                <a:latin typeface="Arial"/>
              </a:rPr>
            </a:br>
            <a:r>
              <a:rPr lang="en-GB" i="1" dirty="0">
                <a:solidFill>
                  <a:srgbClr val="004A83"/>
                </a:solidFill>
                <a:latin typeface="Arial"/>
              </a:rPr>
              <a:t>cheapest form of advertising and also </a:t>
            </a:r>
            <a:r>
              <a:rPr lang="en-GB" i="1" dirty="0" smtClean="0">
                <a:solidFill>
                  <a:srgbClr val="004A83"/>
                </a:solidFill>
                <a:latin typeface="Arial"/>
              </a:rPr>
              <a:t>has </a:t>
            </a:r>
            <a:r>
              <a:rPr lang="en-GB" i="1" dirty="0">
                <a:solidFill>
                  <a:srgbClr val="004A83"/>
                </a:solidFill>
                <a:latin typeface="Arial"/>
              </a:rPr>
              <a:t>the most transparency.” </a:t>
            </a:r>
          </a:p>
          <a:p>
            <a:pPr defTabSz="548573">
              <a:spcAft>
                <a:spcPts val="667"/>
              </a:spcAft>
            </a:pPr>
            <a:r>
              <a:rPr lang="en-GB" sz="1600" dirty="0">
                <a:solidFill>
                  <a:srgbClr val="343434"/>
                </a:solidFill>
                <a:latin typeface="Arial"/>
              </a:rPr>
              <a:t>Media agency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3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166685"/>
            <a:ext cx="12191999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FS Albert Light" panose="02000503040000020004" pitchFamily="2" charset="0"/>
              </a:rPr>
              <a:t>H</a:t>
            </a:r>
            <a:r>
              <a:rPr lang="en-GB" dirty="0" smtClean="0">
                <a:solidFill>
                  <a:schemeClr val="bg1"/>
                </a:solidFill>
                <a:latin typeface="FS Albert Light" panose="02000503040000020004" pitchFamily="2" charset="0"/>
              </a:rPr>
              <a:t>euristics and media decision-making</a:t>
            </a:r>
            <a:endParaRPr lang="en-GB" dirty="0">
              <a:solidFill>
                <a:schemeClr val="bg1"/>
              </a:solidFill>
              <a:latin typeface="FS Albert Light" panose="0200050304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458" b="30000"/>
          <a:stretch/>
        </p:blipFill>
        <p:spPr>
          <a:xfrm>
            <a:off x="441329" y="2013715"/>
            <a:ext cx="3570073" cy="214510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0278" b="32500"/>
          <a:stretch/>
        </p:blipFill>
        <p:spPr>
          <a:xfrm>
            <a:off x="8180601" y="2013719"/>
            <a:ext cx="3792339" cy="2145108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9" name="TextBox 8"/>
          <p:cNvSpPr txBox="1"/>
          <p:nvPr/>
        </p:nvSpPr>
        <p:spPr>
          <a:xfrm>
            <a:off x="441329" y="4310965"/>
            <a:ext cx="3570073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Impact" panose="020B0806030902050204" pitchFamily="34" charset="0"/>
              </a:rPr>
              <a:t>COMPLEXITY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0966" y="4310965"/>
            <a:ext cx="3570073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DATA</a:t>
            </a:r>
            <a:endParaRPr lang="en-GB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1737" y="4310965"/>
            <a:ext cx="3570073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Impact" panose="020B0806030902050204" pitchFamily="34" charset="0"/>
              </a:rPr>
              <a:t>SPECIALISATION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52721" y="2025748"/>
            <a:ext cx="3428315" cy="2145109"/>
            <a:chOff x="4452721" y="2013715"/>
            <a:chExt cx="3428314" cy="21451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721" y="2013716"/>
              <a:ext cx="3428314" cy="214510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4452721" y="2013715"/>
              <a:ext cx="3428313" cy="2145107"/>
            </a:xfrm>
            <a:prstGeom prst="rect">
              <a:avLst/>
            </a:prstGeom>
            <a:solidFill>
              <a:schemeClr val="accent5">
                <a:alpha val="37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004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81973" cy="6857999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4"/>
          <p:cNvSpPr txBox="1">
            <a:spLocks/>
          </p:cNvSpPr>
          <p:nvPr/>
        </p:nvSpPr>
        <p:spPr>
          <a:xfrm>
            <a:off x="1200395" y="2153437"/>
            <a:ext cx="9316383" cy="4344603"/>
          </a:xfrm>
          <a:prstGeom prst="rect">
            <a:avLst/>
          </a:prstGeom>
        </p:spPr>
        <p:txBody>
          <a:bodyPr vert="horz" lIns="109717" tIns="54859" rIns="109717" bIns="54859" rtlCol="0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9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25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573">
              <a:spcBef>
                <a:spcPts val="1440"/>
              </a:spcBef>
              <a:spcAft>
                <a:spcPts val="1440"/>
              </a:spcAft>
              <a:buNone/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000"/>
              </a:spcAft>
              <a:buClr>
                <a:srgbClr val="004A83"/>
              </a:buClr>
            </a:pPr>
            <a:r>
              <a:rPr lang="en-GB" sz="3300" dirty="0"/>
              <a:t>There is so much information and data available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004A83"/>
              </a:buClr>
            </a:pPr>
            <a:r>
              <a:rPr lang="en-GB" sz="3300" dirty="0"/>
              <a:t>Yet we use perceptions and instincts rather than evidence to budget and plan</a:t>
            </a:r>
          </a:p>
          <a:p>
            <a:pPr>
              <a:buClr>
                <a:srgbClr val="004A83"/>
              </a:buClr>
            </a:pPr>
            <a:r>
              <a:rPr lang="en-GB" sz="3300" dirty="0"/>
              <a:t>Consumers and advertisers are paying the price</a:t>
            </a:r>
          </a:p>
          <a:p>
            <a:pPr>
              <a:buClr>
                <a:srgbClr val="004A83"/>
              </a:buClr>
            </a:pPr>
            <a:endParaRPr lang="en-GB" sz="3300" dirty="0"/>
          </a:p>
          <a:p>
            <a:pPr>
              <a:buClr>
                <a:srgbClr val="004A83"/>
              </a:buClr>
            </a:pPr>
            <a:endParaRPr lang="en-GB" sz="3300" dirty="0"/>
          </a:p>
          <a:p>
            <a:pPr>
              <a:buClr>
                <a:srgbClr val="004A83"/>
              </a:buClr>
            </a:pPr>
            <a:endParaRPr lang="en-GB" sz="3300" dirty="0"/>
          </a:p>
          <a:p>
            <a:pPr>
              <a:buClr>
                <a:srgbClr val="004A83"/>
              </a:buClr>
            </a:pPr>
            <a:endParaRPr lang="en-GB" sz="3300" dirty="0">
              <a:solidFill>
                <a:srgbClr val="FF0000"/>
              </a:solidFill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ctrTitle"/>
          </p:nvPr>
        </p:nvSpPr>
        <p:spPr>
          <a:xfrm>
            <a:off x="720000" y="921330"/>
            <a:ext cx="10986221" cy="81775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/>
              <a:t>Evidence – Perception </a:t>
            </a:r>
            <a:r>
              <a:rPr lang="en-GB" b="1" dirty="0" smtClean="0"/>
              <a:t>– </a:t>
            </a:r>
            <a:r>
              <a:rPr lang="en-GB" b="1" dirty="0"/>
              <a:t>Action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2" y="480000"/>
            <a:ext cx="10985500" cy="365760"/>
          </a:xfrm>
        </p:spPr>
        <p:txBody>
          <a:bodyPr vert="horz" lIns="0" tIns="0" rIns="0" bIns="0" rtlCol="0">
            <a:noAutofit/>
          </a:bodyPr>
          <a:lstStyle/>
          <a:p>
            <a:r>
              <a:rPr lang="en-GB" dirty="0"/>
              <a:t>“PERCEPTION IS EVERYTHING, IT’S CERTAINTY”</a:t>
            </a:r>
          </a:p>
        </p:txBody>
      </p:sp>
    </p:spTree>
    <p:extLst>
      <p:ext uri="{BB962C8B-B14F-4D97-AF65-F5344CB8AC3E}">
        <p14:creationId xmlns:p14="http://schemas.microsoft.com/office/powerpoint/2010/main" val="213066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4740" y="774705"/>
            <a:ext cx="7769861" cy="705899"/>
          </a:xfrm>
          <a:prstGeom prst="rect">
            <a:avLst/>
          </a:prstGeom>
          <a:noFill/>
          <a:effectLst>
            <a:outerShdw blurRad="254000" algn="tl" rotWithShape="0">
              <a:srgbClr val="000000">
                <a:alpha val="70000"/>
              </a:srgbClr>
            </a:outerShdw>
          </a:effectLst>
        </p:spPr>
        <p:txBody>
          <a:bodyPr wrap="square" lIns="109717" tIns="54859" rIns="109717" bIns="54859" rtlCol="0">
            <a:spAutoFit/>
          </a:bodyPr>
          <a:lstStyle/>
          <a:p>
            <a:pPr algn="r" defTabSz="548573"/>
            <a:r>
              <a:rPr lang="en-GB" sz="3900" dirty="0">
                <a:solidFill>
                  <a:prstClr val="white"/>
                </a:solidFill>
                <a:latin typeface="Arial"/>
              </a:rPr>
              <a:t>What the future holds for media</a:t>
            </a:r>
            <a:endParaRPr lang="en-GB" sz="40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" name="Picture 8" descr="ebiquity-logo-vector WHITE NOSTRAP.e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319" y="6280733"/>
            <a:ext cx="1319256" cy="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81973" cy="6857999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>
            <a:noFill/>
          </a:ln>
        </p:spPr>
      </p:pic>
      <p:graphicFrame>
        <p:nvGraphicFramePr>
          <p:cNvPr id="16" name="Chart 15"/>
          <p:cNvGraphicFramePr/>
          <p:nvPr>
            <p:extLst/>
          </p:nvPr>
        </p:nvGraphicFramePr>
        <p:xfrm>
          <a:off x="-628889" y="1122587"/>
          <a:ext cx="6252953" cy="516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Picture 2" descr="Image result for ebiqu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Most think budgets will continue to move online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70332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740664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10996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81328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sz="1700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WILL THE SHIFT IN ADVERTISING BUDGETS TO DIGITAL CONTINUE?</a:t>
            </a:r>
          </a:p>
        </p:txBody>
      </p:sp>
      <p:sp>
        <p:nvSpPr>
          <p:cNvPr id="2" name="Rectangle 1"/>
          <p:cNvSpPr/>
          <p:nvPr/>
        </p:nvSpPr>
        <p:spPr>
          <a:xfrm>
            <a:off x="-13484" y="478126"/>
            <a:ext cx="5486400" cy="439031"/>
          </a:xfrm>
          <a:prstGeom prst="rect">
            <a:avLst/>
          </a:prstGeom>
        </p:spPr>
        <p:txBody>
          <a:bodyPr lIns="109717" tIns="54859" rIns="109717" bIns="54859">
            <a:spAutoFit/>
          </a:bodyPr>
          <a:lstStyle/>
          <a:p>
            <a:pPr defTabSz="548573"/>
            <a:endParaRPr lang="en-GB" sz="21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5362314" y="1741855"/>
            <a:ext cx="5796351" cy="1587855"/>
          </a:xfrm>
          <a:prstGeom prst="wedgeRectCallout">
            <a:avLst>
              <a:gd name="adj1" fmla="val -65513"/>
              <a:gd name="adj2" fmla="val 10396"/>
            </a:avLst>
          </a:prstGeom>
          <a:solidFill>
            <a:schemeClr val="accent1">
              <a:alpha val="2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sz="2100" i="1" dirty="0">
                <a:solidFill>
                  <a:srgbClr val="004A83"/>
                </a:solidFill>
                <a:latin typeface="Arial"/>
              </a:rPr>
              <a:t>“Digital media are very measurable and our clients want the results of their spend shown – digital is brilliant for this!” 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Media agency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5346263" y="3799079"/>
            <a:ext cx="5812396" cy="1556988"/>
          </a:xfrm>
          <a:prstGeom prst="wedgeRectCallout">
            <a:avLst>
              <a:gd name="adj1" fmla="val -62444"/>
              <a:gd name="adj2" fmla="val -35264"/>
            </a:avLst>
          </a:prstGeom>
          <a:solidFill>
            <a:schemeClr val="accent1">
              <a:alpha val="2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sz="2100" i="1" dirty="0">
                <a:solidFill>
                  <a:srgbClr val="004A83"/>
                </a:solidFill>
                <a:latin typeface="Arial"/>
              </a:rPr>
              <a:t>“[using] digital formats…It's easier to know what you're getting for your money, attribution tools are telling you a lot… (or are they?)”</a:t>
            </a:r>
          </a:p>
          <a:p>
            <a:pPr defTabSz="548573">
              <a:spcAft>
                <a:spcPts val="667"/>
              </a:spcAft>
            </a:pPr>
            <a:r>
              <a:rPr lang="en-GB" sz="1600" dirty="0">
                <a:solidFill>
                  <a:srgbClr val="343434"/>
                </a:solidFill>
                <a:latin typeface="Arial"/>
              </a:rPr>
              <a:t>Advertiser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48298" y="6300037"/>
            <a:ext cx="1061745" cy="292776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</a:rPr>
              <a:t>Base: n=116</a:t>
            </a:r>
          </a:p>
        </p:txBody>
      </p:sp>
    </p:spTree>
    <p:extLst>
      <p:ext uri="{BB962C8B-B14F-4D97-AF65-F5344CB8AC3E}">
        <p14:creationId xmlns:p14="http://schemas.microsoft.com/office/powerpoint/2010/main" val="14634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81973" cy="6857999"/>
          </a:xfrm>
          <a:prstGeom prst="rect">
            <a:avLst/>
          </a:prstGeom>
        </p:spPr>
      </p:pic>
      <p:graphicFrame>
        <p:nvGraphicFramePr>
          <p:cNvPr id="16" name="Chart 15"/>
          <p:cNvGraphicFramePr/>
          <p:nvPr>
            <p:extLst/>
          </p:nvPr>
        </p:nvGraphicFramePr>
        <p:xfrm>
          <a:off x="3223848" y="1580433"/>
          <a:ext cx="4310389" cy="356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Picture 2" descr="Image result for ebiqu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But there are signs of a potential correction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70332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740664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10996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81328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sz="1700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WILL THE SHIFT IN ADVERTISING BUDGETS TO DIGITAL CONTINUE?</a:t>
            </a:r>
          </a:p>
        </p:txBody>
      </p:sp>
      <p:sp>
        <p:nvSpPr>
          <p:cNvPr id="2" name="Rectangle 1"/>
          <p:cNvSpPr/>
          <p:nvPr/>
        </p:nvSpPr>
        <p:spPr>
          <a:xfrm>
            <a:off x="-13484" y="478126"/>
            <a:ext cx="5486400" cy="439031"/>
          </a:xfrm>
          <a:prstGeom prst="rect">
            <a:avLst/>
          </a:prstGeom>
        </p:spPr>
        <p:txBody>
          <a:bodyPr lIns="109717" tIns="54859" rIns="109717" bIns="54859">
            <a:spAutoFit/>
          </a:bodyPr>
          <a:lstStyle/>
          <a:p>
            <a:pPr defTabSz="548573"/>
            <a:endParaRPr lang="en-GB" sz="21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720003" y="1843678"/>
            <a:ext cx="2866372" cy="1761921"/>
          </a:xfrm>
          <a:prstGeom prst="wedgeRectCallout">
            <a:avLst>
              <a:gd name="adj1" fmla="val 85934"/>
              <a:gd name="adj2" fmla="val -28739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“That trend will slow down dramatically due to lack of transparency.”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Media agency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29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81973" cy="685799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But there are signs of a potential correction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70332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740664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10996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81328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sz="1700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WILL THE SHIFT IN ADVERTISING BUDGETS TO DIGITAL CONTINUE?</a:t>
            </a:r>
          </a:p>
        </p:txBody>
      </p:sp>
      <p:sp>
        <p:nvSpPr>
          <p:cNvPr id="2" name="Rectangle 1"/>
          <p:cNvSpPr/>
          <p:nvPr/>
        </p:nvSpPr>
        <p:spPr>
          <a:xfrm>
            <a:off x="-13484" y="478126"/>
            <a:ext cx="5486400" cy="439031"/>
          </a:xfrm>
          <a:prstGeom prst="rect">
            <a:avLst/>
          </a:prstGeom>
        </p:spPr>
        <p:txBody>
          <a:bodyPr lIns="109717" tIns="54859" rIns="109717" bIns="54859">
            <a:spAutoFit/>
          </a:bodyPr>
          <a:lstStyle/>
          <a:p>
            <a:pPr defTabSz="548573"/>
            <a:endParaRPr lang="en-GB" sz="21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720003" y="1843678"/>
            <a:ext cx="2866372" cy="1761921"/>
          </a:xfrm>
          <a:prstGeom prst="wedgeRectCallout">
            <a:avLst>
              <a:gd name="adj1" fmla="val 85934"/>
              <a:gd name="adj2" fmla="val -28739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“That trend will slow down dramatically due to lack of transparency.”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Media agency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7638882" y="3736847"/>
            <a:ext cx="4052351" cy="1676300"/>
          </a:xfrm>
          <a:prstGeom prst="wedgeRectCallout">
            <a:avLst>
              <a:gd name="adj1" fmla="val -68610"/>
              <a:gd name="adj2" fmla="val -28480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“Questions are being asked with regards to safety, fraud and digital blocking, so I think it will decline somewhat.”  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Advertiser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  <p:graphicFrame>
        <p:nvGraphicFramePr>
          <p:cNvPr id="18" name="Chart 17"/>
          <p:cNvGraphicFramePr/>
          <p:nvPr>
            <p:extLst/>
          </p:nvPr>
        </p:nvGraphicFramePr>
        <p:xfrm>
          <a:off x="3223848" y="1580433"/>
          <a:ext cx="4310389" cy="356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024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81973" cy="685799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But there are signs of a potential correction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70332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740664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10996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81328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sz="1700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WILL THE SHIFT IN ADVERTISING BUDGETS TO DIGITAL CONTINUE?</a:t>
            </a:r>
          </a:p>
        </p:txBody>
      </p:sp>
      <p:sp>
        <p:nvSpPr>
          <p:cNvPr id="2" name="Rectangle 1"/>
          <p:cNvSpPr/>
          <p:nvPr/>
        </p:nvSpPr>
        <p:spPr>
          <a:xfrm>
            <a:off x="-13484" y="478126"/>
            <a:ext cx="5486400" cy="439031"/>
          </a:xfrm>
          <a:prstGeom prst="rect">
            <a:avLst/>
          </a:prstGeom>
        </p:spPr>
        <p:txBody>
          <a:bodyPr lIns="109717" tIns="54859" rIns="109717" bIns="54859">
            <a:spAutoFit/>
          </a:bodyPr>
          <a:lstStyle/>
          <a:p>
            <a:pPr defTabSz="548573"/>
            <a:endParaRPr lang="en-GB" sz="21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720003" y="1843678"/>
            <a:ext cx="2866372" cy="1761921"/>
          </a:xfrm>
          <a:prstGeom prst="wedgeRectCallout">
            <a:avLst>
              <a:gd name="adj1" fmla="val 85934"/>
              <a:gd name="adj2" fmla="val -28739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“That trend will slow down dramatically due to lack of transparency.”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Media agency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7638882" y="3736847"/>
            <a:ext cx="4026167" cy="1676300"/>
          </a:xfrm>
          <a:prstGeom prst="wedgeRectCallout">
            <a:avLst>
              <a:gd name="adj1" fmla="val -68610"/>
              <a:gd name="adj2" fmla="val -28480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“Questions are being asked with regards to safety, fraud and digital blocking, so I think it will decline somewhat.”  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Advertiser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  <p:graphicFrame>
        <p:nvGraphicFramePr>
          <p:cNvPr id="18" name="Chart 17"/>
          <p:cNvGraphicFramePr/>
          <p:nvPr>
            <p:extLst/>
          </p:nvPr>
        </p:nvGraphicFramePr>
        <p:xfrm>
          <a:off x="3223848" y="1580433"/>
          <a:ext cx="4310389" cy="356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ular Callout 15"/>
          <p:cNvSpPr/>
          <p:nvPr/>
        </p:nvSpPr>
        <p:spPr>
          <a:xfrm>
            <a:off x="720003" y="4043218"/>
            <a:ext cx="2866372" cy="2007335"/>
          </a:xfrm>
          <a:prstGeom prst="wedgeRectCallout">
            <a:avLst>
              <a:gd name="adj1" fmla="val 83610"/>
              <a:gd name="adj2" fmla="val -37496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“…issues with ‘businesses marking its own homework’, and measurement provided by interested parties.”</a:t>
            </a:r>
          </a:p>
          <a:p>
            <a:pPr defTabSz="548573">
              <a:spcAft>
                <a:spcPts val="667"/>
              </a:spcAft>
            </a:pPr>
            <a:r>
              <a:rPr lang="en-GB" sz="1600" dirty="0">
                <a:solidFill>
                  <a:srgbClr val="343434"/>
                </a:solidFill>
                <a:latin typeface="Arial"/>
              </a:rPr>
              <a:t>Advertiser</a:t>
            </a:r>
          </a:p>
        </p:txBody>
      </p:sp>
    </p:spTree>
    <p:extLst>
      <p:ext uri="{BB962C8B-B14F-4D97-AF65-F5344CB8AC3E}">
        <p14:creationId xmlns:p14="http://schemas.microsoft.com/office/powerpoint/2010/main" val="56429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81973" cy="6857999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2"/>
          <p:cNvSpPr txBox="1">
            <a:spLocks/>
          </p:cNvSpPr>
          <p:nvPr/>
        </p:nvSpPr>
        <p:spPr>
          <a:xfrm>
            <a:off x="720000" y="921330"/>
            <a:ext cx="10986221" cy="81775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cs typeface="Arial"/>
              </a:rPr>
              <a:t>But there are signs of a potential correction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720002" y="480000"/>
            <a:ext cx="10985500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70332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740664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110996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481328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8573"/>
            <a:r>
              <a:rPr lang="en-GB" sz="1700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WILL THE SHIFT IN ADVERTISING BUDGETS TO DIGITAL CONTINUE?</a:t>
            </a:r>
          </a:p>
        </p:txBody>
      </p:sp>
      <p:sp>
        <p:nvSpPr>
          <p:cNvPr id="2" name="Rectangle 1"/>
          <p:cNvSpPr/>
          <p:nvPr/>
        </p:nvSpPr>
        <p:spPr>
          <a:xfrm>
            <a:off x="-13484" y="478126"/>
            <a:ext cx="5486400" cy="439031"/>
          </a:xfrm>
          <a:prstGeom prst="rect">
            <a:avLst/>
          </a:prstGeom>
        </p:spPr>
        <p:txBody>
          <a:bodyPr lIns="109717" tIns="54859" rIns="109717" bIns="54859">
            <a:spAutoFit/>
          </a:bodyPr>
          <a:lstStyle/>
          <a:p>
            <a:pPr defTabSz="548573"/>
            <a:endParaRPr lang="en-GB" sz="2100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720003" y="1843678"/>
            <a:ext cx="2866372" cy="1761921"/>
          </a:xfrm>
          <a:prstGeom prst="wedgeRectCallout">
            <a:avLst>
              <a:gd name="adj1" fmla="val 85934"/>
              <a:gd name="adj2" fmla="val -28739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“That trend will slow down dramatically due to lack of transparency.”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Media agency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7638877" y="3736847"/>
            <a:ext cx="4091627" cy="1676300"/>
          </a:xfrm>
          <a:prstGeom prst="wedgeRectCallout">
            <a:avLst>
              <a:gd name="adj1" fmla="val -68610"/>
              <a:gd name="adj2" fmla="val -28480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“Questions are being asked with regards to safety, fraud and digital blocking, so I think it will decline somewhat.”  </a:t>
            </a:r>
          </a:p>
          <a:p>
            <a:pPr defTabSz="548573"/>
            <a:r>
              <a:rPr lang="en-GB" sz="1600" dirty="0">
                <a:solidFill>
                  <a:srgbClr val="343434"/>
                </a:solidFill>
                <a:latin typeface="Arial"/>
              </a:rPr>
              <a:t>Advertiser</a:t>
            </a:r>
            <a:endParaRPr lang="en-GB" sz="1600" i="1" dirty="0">
              <a:solidFill>
                <a:srgbClr val="343434"/>
              </a:solidFill>
              <a:latin typeface="Arial"/>
            </a:endParaRPr>
          </a:p>
        </p:txBody>
      </p:sp>
      <p:graphicFrame>
        <p:nvGraphicFramePr>
          <p:cNvPr id="18" name="Chart 17"/>
          <p:cNvGraphicFramePr/>
          <p:nvPr>
            <p:extLst/>
          </p:nvPr>
        </p:nvGraphicFramePr>
        <p:xfrm>
          <a:off x="3233440" y="1580433"/>
          <a:ext cx="4310389" cy="356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angular Callout 15"/>
          <p:cNvSpPr/>
          <p:nvPr/>
        </p:nvSpPr>
        <p:spPr>
          <a:xfrm>
            <a:off x="720003" y="4043218"/>
            <a:ext cx="2866372" cy="2007335"/>
          </a:xfrm>
          <a:prstGeom prst="wedgeRectCallout">
            <a:avLst>
              <a:gd name="adj1" fmla="val 83610"/>
              <a:gd name="adj2" fmla="val -37496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“…issues with ‘businesses marking its own homework’, and measurement provided by interested parties.”</a:t>
            </a:r>
          </a:p>
          <a:p>
            <a:pPr defTabSz="548573">
              <a:spcAft>
                <a:spcPts val="667"/>
              </a:spcAft>
            </a:pPr>
            <a:r>
              <a:rPr lang="en-GB" sz="1600" dirty="0">
                <a:solidFill>
                  <a:srgbClr val="343434"/>
                </a:solidFill>
                <a:latin typeface="Arial"/>
              </a:rPr>
              <a:t>Advertiser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7638879" y="1843677"/>
            <a:ext cx="3833708" cy="1438465"/>
          </a:xfrm>
          <a:prstGeom prst="wedgeRectCallout">
            <a:avLst>
              <a:gd name="adj1" fmla="val -68715"/>
              <a:gd name="adj2" fmla="val -6558"/>
            </a:avLst>
          </a:prstGeom>
          <a:solidFill>
            <a:srgbClr val="65AB61">
              <a:alpha val="25000"/>
            </a:srgb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3984" tIns="143984" rIns="143984" bIns="143984" rtlCol="0" anchor="ctr"/>
          <a:lstStyle/>
          <a:p>
            <a:pPr defTabSz="548573">
              <a:spcAft>
                <a:spcPts val="667"/>
              </a:spcAft>
            </a:pPr>
            <a:r>
              <a:rPr lang="en-GB" i="1" dirty="0">
                <a:solidFill>
                  <a:srgbClr val="004A83"/>
                </a:solidFill>
                <a:latin typeface="Arial"/>
              </a:rPr>
              <a:t>“People are now waking up to</a:t>
            </a:r>
            <a:br>
              <a:rPr lang="en-GB" i="1" dirty="0">
                <a:solidFill>
                  <a:srgbClr val="004A83"/>
                </a:solidFill>
                <a:latin typeface="Arial"/>
              </a:rPr>
            </a:br>
            <a:r>
              <a:rPr lang="en-GB" i="1" dirty="0">
                <a:solidFill>
                  <a:srgbClr val="004A83"/>
                </a:solidFill>
                <a:latin typeface="Arial"/>
              </a:rPr>
              <a:t>the fact that it's not delivering what it says it is.” </a:t>
            </a:r>
          </a:p>
          <a:p>
            <a:pPr defTabSz="548573">
              <a:spcAft>
                <a:spcPts val="667"/>
              </a:spcAft>
            </a:pPr>
            <a:r>
              <a:rPr lang="en-GB" sz="1600" dirty="0">
                <a:solidFill>
                  <a:srgbClr val="343434"/>
                </a:solidFill>
                <a:latin typeface="Arial"/>
              </a:rPr>
              <a:t>Advertiser</a:t>
            </a:r>
          </a:p>
        </p:txBody>
      </p:sp>
    </p:spTree>
    <p:extLst>
      <p:ext uri="{BB962C8B-B14F-4D97-AF65-F5344CB8AC3E}">
        <p14:creationId xmlns:p14="http://schemas.microsoft.com/office/powerpoint/2010/main" val="91940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247" y="4361272"/>
            <a:ext cx="4689068" cy="1300997"/>
          </a:xfrm>
          <a:prstGeom prst="rect">
            <a:avLst/>
          </a:prstGeom>
          <a:noFill/>
        </p:spPr>
        <p:txBody>
          <a:bodyPr wrap="square" lIns="109717" tIns="54859" rIns="109717" bIns="54859" rtlCol="0">
            <a:spAutoFit/>
          </a:bodyPr>
          <a:lstStyle/>
          <a:p>
            <a:pPr defTabSz="548573"/>
            <a:r>
              <a:rPr lang="en-GB" sz="3900" dirty="0">
                <a:solidFill>
                  <a:prstClr val="white"/>
                </a:solidFill>
                <a:effectLst>
                  <a:outerShdw blurRad="254000" algn="tl" rotWithShape="0">
                    <a:srgbClr val="000000">
                      <a:alpha val="90000"/>
                    </a:srgbClr>
                  </a:outerShdw>
                </a:effectLst>
                <a:latin typeface="Arial"/>
              </a:rPr>
              <a:t>Implications for advertisers</a:t>
            </a:r>
            <a:endParaRPr lang="en-GB" sz="4000" dirty="0">
              <a:solidFill>
                <a:prstClr val="white"/>
              </a:solidFill>
              <a:effectLst>
                <a:outerShdw blurRad="254000" algn="tl" rotWithShape="0">
                  <a:srgbClr val="000000">
                    <a:alpha val="90000"/>
                  </a:srgbClr>
                </a:outerShdw>
              </a:effectLst>
              <a:latin typeface="Arial"/>
            </a:endParaRPr>
          </a:p>
        </p:txBody>
      </p:sp>
      <p:pic>
        <p:nvPicPr>
          <p:cNvPr id="9" name="Picture 8" descr="ebiquity-logo-vector WHITE NOSTRAP.e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319" y="6280733"/>
            <a:ext cx="1319256" cy="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720000" y="480001"/>
            <a:ext cx="11265304" cy="8262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548573"/>
            <a:r>
              <a:rPr lang="en-GB" sz="32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We need to re-evaluate our communications approach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200395" y="2153437"/>
            <a:ext cx="9316383" cy="4344603"/>
          </a:xfrm>
          <a:prstGeom prst="rect">
            <a:avLst/>
          </a:prstGeom>
        </p:spPr>
        <p:txBody>
          <a:bodyPr lIns="91432" tIns="45718" rIns="91432" bIns="45718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9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25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573">
              <a:spcBef>
                <a:spcPts val="1440"/>
              </a:spcBef>
              <a:spcAft>
                <a:spcPts val="1440"/>
              </a:spcAft>
              <a:buNone/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006" y="1440000"/>
            <a:ext cx="9932263" cy="4289501"/>
          </a:xfrm>
        </p:spPr>
        <p:txBody>
          <a:bodyPr>
            <a:noAutofit/>
          </a:bodyPr>
          <a:lstStyle/>
          <a:p>
            <a:pPr marL="412750" indent="-412750">
              <a:spcBef>
                <a:spcPts val="0"/>
              </a:spcBef>
              <a:spcAft>
                <a:spcPts val="2000"/>
              </a:spcAft>
              <a:buClr>
                <a:srgbClr val="004A83"/>
              </a:buClr>
            </a:pPr>
            <a:r>
              <a:rPr lang="en-GB" sz="2900" dirty="0"/>
              <a:t>Consumers use the whole range of communications channels intuitively</a:t>
            </a:r>
          </a:p>
          <a:p>
            <a:pPr marL="412750" indent="-412750">
              <a:spcBef>
                <a:spcPts val="0"/>
              </a:spcBef>
              <a:spcAft>
                <a:spcPts val="2000"/>
              </a:spcAft>
              <a:buClr>
                <a:srgbClr val="004A83"/>
              </a:buClr>
            </a:pPr>
            <a:r>
              <a:rPr lang="en-GB" sz="2900" dirty="0"/>
              <a:t>As </a:t>
            </a:r>
            <a:r>
              <a:rPr lang="en-GB" sz="2900" dirty="0" err="1"/>
              <a:t>comms</a:t>
            </a:r>
            <a:r>
              <a:rPr lang="en-GB" sz="2900" dirty="0"/>
              <a:t> experts we seem unable to match this </a:t>
            </a:r>
          </a:p>
          <a:p>
            <a:pPr marL="412750" indent="-412750">
              <a:spcBef>
                <a:spcPts val="0"/>
              </a:spcBef>
              <a:spcAft>
                <a:spcPts val="2000"/>
              </a:spcAft>
              <a:buClr>
                <a:srgbClr val="004A83"/>
              </a:buClr>
            </a:pPr>
            <a:r>
              <a:rPr lang="en-GB" sz="2900" dirty="0"/>
              <a:t>We have to open our minds to data, logic, evidence and imagination</a:t>
            </a:r>
          </a:p>
          <a:p>
            <a:pPr marL="412750" indent="-412750">
              <a:spcBef>
                <a:spcPts val="0"/>
              </a:spcBef>
              <a:spcAft>
                <a:spcPts val="2000"/>
              </a:spcAft>
              <a:buClr>
                <a:srgbClr val="004A83"/>
              </a:buClr>
            </a:pPr>
            <a:r>
              <a:rPr lang="en-GB" sz="2900" dirty="0"/>
              <a:t>Use our heads as well as our hearts</a:t>
            </a:r>
          </a:p>
        </p:txBody>
      </p:sp>
    </p:spTree>
    <p:extLst>
      <p:ext uri="{BB962C8B-B14F-4D97-AF65-F5344CB8AC3E}">
        <p14:creationId xmlns:p14="http://schemas.microsoft.com/office/powerpoint/2010/main" val="26951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2181971" cy="6857999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20000" y="480001"/>
            <a:ext cx="11265304" cy="8262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548573"/>
            <a:r>
              <a:rPr lang="en-GB" sz="3700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We need to re-evaluate our communications approach</a:t>
            </a:r>
          </a:p>
          <a:p>
            <a:pPr defTabSz="548573"/>
            <a:endParaRPr lang="en-GB" b="1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1200395" y="2153437"/>
            <a:ext cx="9316383" cy="4344603"/>
          </a:xfrm>
          <a:prstGeom prst="rect">
            <a:avLst/>
          </a:prstGeom>
        </p:spPr>
        <p:txBody>
          <a:bodyPr lIns="91432" tIns="45718" rIns="91432" bIns="45718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9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25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573">
              <a:spcBef>
                <a:spcPts val="1440"/>
              </a:spcBef>
              <a:spcAft>
                <a:spcPts val="1440"/>
              </a:spcAft>
              <a:buNone/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2183336" y="1837375"/>
            <a:ext cx="7985981" cy="2577376"/>
          </a:xfrm>
          <a:prstGeom prst="wedgeRectCallout">
            <a:avLst>
              <a:gd name="adj1" fmla="val -38048"/>
              <a:gd name="adj2" fmla="val 76648"/>
            </a:avLst>
          </a:prstGeom>
          <a:solidFill>
            <a:schemeClr val="accent1">
              <a:alpha val="50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39977" tIns="239977" rIns="239977" bIns="239977" rtlCol="0" anchor="ctr">
            <a:spAutoFit/>
          </a:bodyPr>
          <a:lstStyle/>
          <a:p>
            <a:pPr algn="ctr" defTabSz="548573"/>
            <a:r>
              <a:rPr lang="en-GB" sz="2900" i="1" dirty="0">
                <a:solidFill>
                  <a:srgbClr val="004A83"/>
                </a:solidFill>
                <a:latin typeface="Arial"/>
              </a:rPr>
              <a:t>“Marketing is ultimately about the mix </a:t>
            </a:r>
            <a:br>
              <a:rPr lang="en-GB" sz="2900" i="1" dirty="0">
                <a:solidFill>
                  <a:srgbClr val="004A83"/>
                </a:solidFill>
                <a:latin typeface="Arial"/>
              </a:rPr>
            </a:br>
            <a:r>
              <a:rPr lang="en-GB" sz="2900" i="1" dirty="0">
                <a:solidFill>
                  <a:srgbClr val="004A83"/>
                </a:solidFill>
                <a:latin typeface="Arial"/>
              </a:rPr>
              <a:t>and the layering of all the touch points</a:t>
            </a:r>
            <a:br>
              <a:rPr lang="en-GB" sz="2900" i="1" dirty="0">
                <a:solidFill>
                  <a:srgbClr val="004A83"/>
                </a:solidFill>
                <a:latin typeface="Arial"/>
              </a:rPr>
            </a:br>
            <a:r>
              <a:rPr lang="en-GB" sz="2900" i="1" dirty="0">
                <a:solidFill>
                  <a:srgbClr val="004A83"/>
                </a:solidFill>
                <a:latin typeface="Arial"/>
              </a:rPr>
              <a:t>…It is about </a:t>
            </a:r>
            <a:r>
              <a:rPr lang="en-GB" sz="2900" b="1" i="1" dirty="0">
                <a:solidFill>
                  <a:srgbClr val="004A83"/>
                </a:solidFill>
                <a:latin typeface="Arial"/>
              </a:rPr>
              <a:t>getting the proportions</a:t>
            </a:r>
            <a:br>
              <a:rPr lang="en-GB" sz="2900" b="1" i="1" dirty="0">
                <a:solidFill>
                  <a:srgbClr val="004A83"/>
                </a:solidFill>
                <a:latin typeface="Arial"/>
              </a:rPr>
            </a:br>
            <a:r>
              <a:rPr lang="en-GB" sz="2900" b="1" i="1" dirty="0">
                <a:solidFill>
                  <a:srgbClr val="004A83"/>
                </a:solidFill>
                <a:latin typeface="Arial"/>
              </a:rPr>
              <a:t>right to be most effective</a:t>
            </a:r>
            <a:r>
              <a:rPr lang="en-GB" sz="2900" i="1" dirty="0">
                <a:solidFill>
                  <a:srgbClr val="004A83"/>
                </a:solidFill>
                <a:latin typeface="Arial"/>
              </a:rPr>
              <a:t>.” </a:t>
            </a:r>
          </a:p>
          <a:p>
            <a:pPr defTabSz="548573"/>
            <a:r>
              <a:rPr lang="en-GB" dirty="0">
                <a:solidFill>
                  <a:srgbClr val="343434"/>
                </a:solidFill>
                <a:latin typeface="Arial"/>
              </a:rPr>
              <a:t>Advertiser</a:t>
            </a:r>
          </a:p>
        </p:txBody>
      </p:sp>
    </p:spTree>
    <p:extLst>
      <p:ext uri="{BB962C8B-B14F-4D97-AF65-F5344CB8AC3E}">
        <p14:creationId xmlns:p14="http://schemas.microsoft.com/office/powerpoint/2010/main" val="417192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5225"/>
            <a:ext cx="12192000" cy="1325563"/>
          </a:xfrm>
        </p:spPr>
        <p:txBody>
          <a:bodyPr/>
          <a:lstStyle/>
          <a:p>
            <a:pPr algn="ctr"/>
            <a:r>
              <a:rPr lang="en-GB" dirty="0" err="1" smtClean="0">
                <a:solidFill>
                  <a:srgbClr val="214F7F"/>
                </a:solidFill>
                <a:latin typeface="FS Albert Light" panose="02000503040000020004" pitchFamily="2" charset="0"/>
              </a:rPr>
              <a:t>Heu</a:t>
            </a:r>
            <a:r>
              <a:rPr lang="en-GB" dirty="0" smtClean="0">
                <a:solidFill>
                  <a:srgbClr val="214F7F"/>
                </a:solidFill>
                <a:latin typeface="FS Albert Light" panose="02000503040000020004" pitchFamily="2" charset="0"/>
              </a:rPr>
              <a:t>-risk-tics?</a:t>
            </a:r>
            <a:endParaRPr lang="en-GB" dirty="0">
              <a:solidFill>
                <a:srgbClr val="214F7F"/>
              </a:solidFill>
              <a:latin typeface="FS Albert Light" panose="0200050304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01" y="3045244"/>
            <a:ext cx="1885951" cy="69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74" y="2666957"/>
            <a:ext cx="2657607" cy="981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196" y="2739620"/>
            <a:ext cx="3200269" cy="825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2054" y="4015019"/>
            <a:ext cx="3696847" cy="584775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pPr algn="ctr"/>
            <a:r>
              <a:rPr lang="en-GB" sz="3200" dirty="0">
                <a:latin typeface="FS Albert Light" panose="02000503040000020004" pitchFamily="2" charset="0"/>
              </a:rPr>
              <a:t>TV Nation/Ad 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5899" y="4009577"/>
            <a:ext cx="2646879" cy="584775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pPr algn="ctr"/>
            <a:r>
              <a:rPr lang="en-GB" sz="3200" dirty="0">
                <a:latin typeface="FS Albert Light" panose="02000503040000020004" pitchFamily="2" charset="0"/>
              </a:rPr>
              <a:t>Sample of One</a:t>
            </a:r>
          </a:p>
        </p:txBody>
      </p:sp>
    </p:spTree>
    <p:extLst>
      <p:ext uri="{BB962C8B-B14F-4D97-AF65-F5344CB8AC3E}">
        <p14:creationId xmlns:p14="http://schemas.microsoft.com/office/powerpoint/2010/main" val="38877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" y="6"/>
            <a:ext cx="12181971" cy="6857999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7084015" y="6402943"/>
            <a:ext cx="3687224" cy="3657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1148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300" b="1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8573"/>
            <a:r>
              <a:rPr lang="en-GB" sz="1600" b="0" dirty="0">
                <a:solidFill>
                  <a:srgbClr val="063D69"/>
                </a:solidFill>
                <a:latin typeface="Arial"/>
                <a:ea typeface="Arial"/>
                <a:cs typeface="Arial"/>
              </a:rPr>
              <a:t>RE-EVALUATING MEDIA</a:t>
            </a:r>
          </a:p>
          <a:p>
            <a:pPr algn="r" defTabSz="548573"/>
            <a:endParaRPr lang="en-GB" dirty="0">
              <a:solidFill>
                <a:srgbClr val="004A83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-38099" y="79685"/>
            <a:ext cx="12230099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19999" y="480001"/>
            <a:ext cx="10824300" cy="82625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411480" rtl="0" eaLnBrk="1" fontAlgn="auto" latinLnBrk="0" hangingPunct="1">
              <a:lnSpc>
                <a:spcPts val="2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548573"/>
            <a:r>
              <a:rPr lang="en-GB" b="1" dirty="0">
                <a:solidFill>
                  <a:srgbClr val="004A83"/>
                </a:solidFill>
                <a:latin typeface="Arial"/>
                <a:ea typeface="Arial"/>
                <a:cs typeface="Arial"/>
              </a:rPr>
              <a:t>Because Kylie Jenner wants her first love back in her life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1200395" y="2153437"/>
            <a:ext cx="9316383" cy="4344603"/>
          </a:xfrm>
          <a:prstGeom prst="rect">
            <a:avLst/>
          </a:prstGeom>
        </p:spPr>
        <p:txBody>
          <a:bodyPr lIns="91432" tIns="45718" rIns="91432" bIns="45718">
            <a:normAutofit/>
          </a:bodyPr>
          <a:lstStyle>
            <a:lvl1pPr marL="308610" indent="-30861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9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25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8573">
              <a:spcBef>
                <a:spcPts val="1440"/>
              </a:spcBef>
              <a:spcAft>
                <a:spcPts val="1440"/>
              </a:spcAft>
              <a:buNone/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  <a:p>
            <a:pPr marL="411430" indent="-411430" defTabSz="548573">
              <a:spcBef>
                <a:spcPts val="1440"/>
              </a:spcBef>
              <a:spcAft>
                <a:spcPts val="1440"/>
              </a:spcAft>
            </a:pPr>
            <a:endParaRPr lang="en-GB" sz="2100" dirty="0">
              <a:solidFill>
                <a:srgbClr val="343434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5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733" y="1462243"/>
            <a:ext cx="65278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87399" y="774705"/>
            <a:ext cx="1219200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FS Albert Light" panose="02000503040000020004" pitchFamily="2" charset="0"/>
              </a:rPr>
              <a:t>WHERE NEXT?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9" y="247649"/>
            <a:ext cx="4045311" cy="6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icmockups.com/media/screen/guest/06/3ab9f6e09e4649b5974e67fe0c8741e5_22_12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7149" y="4"/>
            <a:ext cx="12268201" cy="683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0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166685"/>
            <a:ext cx="12191999" cy="1325563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FS Albert Light" panose="02000503040000020004" pitchFamily="2" charset="0"/>
              </a:rPr>
              <a:t>TV vs. </a:t>
            </a:r>
            <a:r>
              <a:rPr lang="en-GB" dirty="0">
                <a:solidFill>
                  <a:schemeClr val="bg1"/>
                </a:solidFill>
                <a:latin typeface="FS Albert Light" panose="02000503040000020004" pitchFamily="2" charset="0"/>
              </a:rPr>
              <a:t>o</a:t>
            </a:r>
            <a:r>
              <a:rPr lang="en-GB" dirty="0" smtClean="0">
                <a:solidFill>
                  <a:schemeClr val="bg1"/>
                </a:solidFill>
                <a:latin typeface="FS Albert Light" panose="02000503040000020004" pitchFamily="2" charset="0"/>
              </a:rPr>
              <a:t>nline video</a:t>
            </a:r>
            <a:endParaRPr lang="en-GB" sz="3200" dirty="0">
              <a:solidFill>
                <a:schemeClr val="bg1"/>
              </a:solidFill>
              <a:latin typeface="FS Albert Light" panose="02000503040000020004" pitchFamily="2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932709"/>
              </p:ext>
            </p:extLst>
          </p:nvPr>
        </p:nvGraphicFramePr>
        <p:xfrm>
          <a:off x="2768283" y="1050528"/>
          <a:ext cx="6886080" cy="600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652" y="6408538"/>
            <a:ext cx="3676776" cy="276999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Compares score for each medium against each attribute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0585" y="6408537"/>
            <a:ext cx="3398687" cy="276999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Source: Re-evaluating Media conducted  by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Ebiquity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FS Albert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166685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FS Albert Light" panose="02000503040000020004" pitchFamily="2" charset="0"/>
              </a:rPr>
              <a:t>Newspapers vs. online display</a:t>
            </a:r>
            <a:endParaRPr lang="en-GB" sz="6000" dirty="0">
              <a:solidFill>
                <a:schemeClr val="bg1"/>
              </a:solidFill>
              <a:latin typeface="FS Albert Light" panose="02000503040000020004" pitchFamily="2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827684"/>
              </p:ext>
            </p:extLst>
          </p:nvPr>
        </p:nvGraphicFramePr>
        <p:xfrm>
          <a:off x="2723949" y="866275"/>
          <a:ext cx="6910939" cy="6144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652" y="6408538"/>
            <a:ext cx="3676776" cy="276999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Compares score for each medium against each attribute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0585" y="6408537"/>
            <a:ext cx="3398687" cy="276999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Source: Re-evaluating Media conducted  by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Ebiquity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FS Albert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166685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FS Albert Light" panose="02000503040000020004" pitchFamily="2" charset="0"/>
              </a:rPr>
              <a:t>Radio vs. social media</a:t>
            </a:r>
            <a:endParaRPr lang="en-GB" dirty="0">
              <a:solidFill>
                <a:schemeClr val="bg1"/>
              </a:solidFill>
              <a:latin typeface="FS Albert Light" panose="02000503040000020004" pitchFamily="2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9667727"/>
              </p:ext>
            </p:extLst>
          </p:nvPr>
        </p:nvGraphicFramePr>
        <p:xfrm>
          <a:off x="2800958" y="683395"/>
          <a:ext cx="6699183" cy="66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652" y="6408538"/>
            <a:ext cx="3676776" cy="276999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Compares score for each medium against each attribute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30585" y="6408537"/>
            <a:ext cx="3398687" cy="276999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Source: Re-evaluating Media conducted  by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FS Albert Light" panose="02000503040000020004" pitchFamily="2" charset="0"/>
              </a:rPr>
              <a:t>Ebiquity</a:t>
            </a:r>
            <a:endParaRPr lang="en-GB" sz="1200" dirty="0">
              <a:solidFill>
                <a:schemeClr val="bg1">
                  <a:lumMod val="50000"/>
                </a:schemeClr>
              </a:solidFill>
              <a:latin typeface="FS Albert Light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559937"/>
            <a:ext cx="12192000" cy="1087439"/>
          </a:xfrm>
          <a:prstGeom prst="rect">
            <a:avLst/>
          </a:prstGeom>
        </p:spPr>
        <p:txBody>
          <a:bodyPr lIns="91432" tIns="45718" rIns="91432" bIns="45718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solidFill>
                  <a:srgbClr val="214F7F"/>
                </a:solidFill>
                <a:latin typeface="FS Albert Light" panose="02000503040000020004" pitchFamily="2" charset="0"/>
              </a:rPr>
              <a:t>Consider radio more for brand-building campaigns</a:t>
            </a:r>
          </a:p>
          <a:p>
            <a:pPr algn="ctr"/>
            <a:endParaRPr lang="en-GB" dirty="0">
              <a:solidFill>
                <a:srgbClr val="214F7F"/>
              </a:solidFill>
              <a:latin typeface="FS Albert Light" panose="0200050304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54" y="6471155"/>
            <a:ext cx="5267401" cy="176799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720000" y="1880613"/>
          <a:ext cx="3551373" cy="356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92">
                <a:tc gridSpan="3">
                  <a:txBody>
                    <a:bodyPr/>
                    <a:lstStyle/>
                    <a:p>
                      <a:r>
                        <a:rPr lang="en-GB" sz="130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What the evidence</a:t>
                      </a:r>
                      <a:r>
                        <a:rPr lang="en-GB" sz="1300" baseline="0" dirty="0" smtClean="0">
                          <a:solidFill>
                            <a:schemeClr val="accent1"/>
                          </a:solidFill>
                          <a:latin typeface="Arial"/>
                        </a:rPr>
                        <a:t> says</a:t>
                      </a:r>
                      <a:endParaRPr lang="en-GB" sz="1300" dirty="0">
                        <a:solidFill>
                          <a:schemeClr val="accent1"/>
                        </a:solidFill>
                        <a:latin typeface="Arial"/>
                      </a:endParaRPr>
                    </a:p>
                  </a:txBody>
                  <a:tcPr marL="48000" marR="48000" marT="0" marB="0" anchor="ctr"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1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1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TV</a:t>
                      </a: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107.1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2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103.2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3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Newspapers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87.8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4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Magazines</a:t>
                      </a: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79.5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5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Out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of home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71.7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6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Direct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mail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67.0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7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Social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media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65.8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8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Cinema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61.4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smtClean="0">
                          <a:latin typeface="Arial"/>
                        </a:rPr>
                        <a:t>9</a:t>
                      </a:r>
                      <a:endParaRPr lang="en-GB" sz="1300" b="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Online</a:t>
                      </a:r>
                      <a:r>
                        <a:rPr lang="en-GB" sz="1300" b="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video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57.6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07">
                <a:tc>
                  <a:txBody>
                    <a:bodyPr/>
                    <a:lstStyle/>
                    <a:p>
                      <a:pPr algn="l"/>
                      <a:r>
                        <a:rPr lang="en-GB" sz="1300" dirty="0" smtClean="0">
                          <a:latin typeface="Arial"/>
                        </a:rPr>
                        <a:t>10</a:t>
                      </a:r>
                      <a:endParaRPr lang="en-GB" sz="1300" dirty="0">
                        <a:latin typeface="Arial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Online display</a:t>
                      </a:r>
                      <a:endParaRPr lang="en-GB" sz="13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0" kern="1200" dirty="0" smtClean="0">
                          <a:solidFill>
                            <a:srgbClr val="3EA3E1"/>
                          </a:solidFill>
                          <a:latin typeface="Arial"/>
                          <a:ea typeface="+mn-ea"/>
                          <a:cs typeface="+mn-cs"/>
                        </a:rPr>
                        <a:t>50.0</a:t>
                      </a:r>
                      <a:endParaRPr lang="en-GB" sz="1300" b="0" kern="1200" dirty="0">
                        <a:solidFill>
                          <a:srgbClr val="3EA3E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T w="12700" cmpd="sng">
                      <a:noFill/>
                    </a:lnT>
                    <a:lnB w="28575" cap="flat" cmpd="sng" algn="ctr">
                      <a:solidFill>
                        <a:srgbClr val="3EA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9" name="Oval 28"/>
          <p:cNvSpPr/>
          <p:nvPr/>
        </p:nvSpPr>
        <p:spPr>
          <a:xfrm>
            <a:off x="5250945" y="1509524"/>
            <a:ext cx="2016000" cy="201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</a:p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£5.3bn</a:t>
            </a:r>
            <a:endParaRPr lang="en-GB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4866945" y="2007037"/>
            <a:ext cx="384000" cy="3454584"/>
          </a:xfrm>
          <a:prstGeom prst="up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2100">
              <a:solidFill>
                <a:prstClr val="white"/>
              </a:solidFill>
              <a:latin typeface="Segoe UI Light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4965213" y="5204409"/>
            <a:ext cx="6820393" cy="3840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2100">
              <a:solidFill>
                <a:prstClr val="white"/>
              </a:solidFill>
              <a:latin typeface="Segoe UI Ligh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990260" y="1849788"/>
            <a:ext cx="1872000" cy="187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</a:t>
            </a:r>
          </a:p>
          <a:p>
            <a:pPr algn="ctr" defTabSz="548573"/>
            <a:r>
              <a:rPr lang="en-GB" sz="1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£5.0bn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4708512" y="4252766"/>
            <a:ext cx="1218848" cy="812297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Media expenditure</a:t>
            </a:r>
          </a:p>
        </p:txBody>
      </p:sp>
      <p:sp>
        <p:nvSpPr>
          <p:cNvPr id="34" name="Oval 33"/>
          <p:cNvSpPr/>
          <p:nvPr/>
        </p:nvSpPr>
        <p:spPr>
          <a:xfrm>
            <a:off x="10019915" y="4430607"/>
            <a:ext cx="672000" cy="672000"/>
          </a:xfrm>
          <a:prstGeom prst="ellipse">
            <a:avLst/>
          </a:prstGeom>
          <a:solidFill>
            <a:srgbClr val="F06D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093044" y="3337416"/>
            <a:ext cx="1056000" cy="1056000"/>
          </a:xfrm>
          <a:prstGeom prst="ellipse">
            <a:avLst/>
          </a:prstGeom>
          <a:solidFill>
            <a:srgbClr val="70B3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688337" y="4474933"/>
            <a:ext cx="672000" cy="672000"/>
          </a:xfrm>
          <a:prstGeom prst="ellipse">
            <a:avLst/>
          </a:prstGeom>
          <a:solidFill>
            <a:srgbClr val="B08A6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72179" y="3671593"/>
            <a:ext cx="960000" cy="960000"/>
          </a:xfrm>
          <a:prstGeom prst="ellipse">
            <a:avLst/>
          </a:prstGeom>
          <a:solidFill>
            <a:srgbClr val="129DE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6643137" y="3346268"/>
            <a:ext cx="1056000" cy="1056000"/>
          </a:xfrm>
          <a:prstGeom prst="ellipse">
            <a:avLst/>
          </a:prstGeom>
          <a:solidFill>
            <a:srgbClr val="71208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  <a:p>
            <a:pPr algn="ctr" defTabSz="548573"/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£1.7bn</a:t>
            </a:r>
          </a:p>
        </p:txBody>
      </p:sp>
      <p:sp>
        <p:nvSpPr>
          <p:cNvPr id="39" name="Oval 38"/>
          <p:cNvSpPr/>
          <p:nvPr/>
        </p:nvSpPr>
        <p:spPr>
          <a:xfrm>
            <a:off x="6259095" y="4699369"/>
            <a:ext cx="528000" cy="528000"/>
          </a:xfrm>
          <a:prstGeom prst="ellipse">
            <a:avLst/>
          </a:prstGeom>
          <a:solidFill>
            <a:srgbClr val="B727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48573"/>
            <a:endParaRPr lang="en-GB" sz="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13261" y="5259360"/>
            <a:ext cx="1218848" cy="284176"/>
          </a:xfrm>
          <a:prstGeom prst="rect">
            <a:avLst/>
          </a:prstGeom>
        </p:spPr>
        <p:txBody>
          <a:bodyPr wrap="none" lIns="91432" tIns="45718" rIns="91432" bIns="45718" rtlCol="0">
            <a:normAutofit fontScale="97500"/>
          </a:bodyPr>
          <a:lstStyle/>
          <a:p>
            <a:pPr defTabSz="548573"/>
            <a:r>
              <a:rPr lang="en-GB" sz="1100" dirty="0">
                <a:solidFill>
                  <a:prstClr val="whit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rank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61217" y="4753876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Cinema</a:t>
            </a:r>
          </a:p>
          <a:p>
            <a:pPr algn="ctr" defTabSz="548573"/>
            <a:r>
              <a:rPr lang="en-GB" sz="9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£0.3bn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990261" y="4526568"/>
            <a:ext cx="723755" cy="559045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Radio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£0.6bn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266505" y="3663893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Newspapers</a:t>
            </a:r>
          </a:p>
          <a:p>
            <a:pPr algn="ctr" defTabSz="548573"/>
            <a:r>
              <a:rPr lang="en-GB" sz="12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£1.7bn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70421" y="4553560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Mags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£0.6bn</a:t>
            </a:r>
            <a:endParaRPr lang="en-GB" sz="800" dirty="0">
              <a:solidFill>
                <a:prstClr val="white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94437" y="3912664"/>
            <a:ext cx="723755" cy="252528"/>
          </a:xfrm>
          <a:prstGeom prst="rect">
            <a:avLst/>
          </a:prstGeom>
        </p:spPr>
        <p:txBody>
          <a:bodyPr wrap="none" lIns="91432" tIns="45718" rIns="91432" bIns="45718" rtlCol="0">
            <a:noAutofit/>
          </a:bodyPr>
          <a:lstStyle/>
          <a:p>
            <a:pPr algn="ctr" defTabSz="548573"/>
            <a:r>
              <a:rPr lang="en-GB" sz="13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OOH</a:t>
            </a:r>
          </a:p>
          <a:p>
            <a:pPr algn="ctr" defTabSz="548573"/>
            <a:r>
              <a:rPr lang="en-GB" sz="1100" dirty="0">
                <a:solidFill>
                  <a:prstClr val="white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£1.1bn</a:t>
            </a:r>
            <a:endParaRPr lang="en-GB" sz="800" dirty="0">
              <a:solidFill>
                <a:prstClr val="white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7359" y="2486051"/>
            <a:ext cx="3860860" cy="302983"/>
          </a:xfrm>
          <a:prstGeom prst="roundRect">
            <a:avLst/>
          </a:prstGeom>
          <a:noFill/>
          <a:ln w="28575">
            <a:solidFill>
              <a:srgbClr val="214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6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"/>
            <a:ext cx="12192000" cy="6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426"/>
          <a:stretch/>
        </p:blipFill>
        <p:spPr>
          <a:xfrm>
            <a:off x="0" y="-19251"/>
            <a:ext cx="12192000" cy="69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icmockups.com/media/screen/guest/95/2e6adb994aa646baa534683bde3bda92_24_12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6"/>
          <a:stretch/>
        </p:blipFill>
        <p:spPr bwMode="auto">
          <a:xfrm>
            <a:off x="0" y="-3810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928" y="922565"/>
            <a:ext cx="10515600" cy="1325563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S Albert Light" panose="02000503040000020004" pitchFamily="2" charset="0"/>
              </a:rPr>
              <a:t>Objectives</a:t>
            </a:r>
            <a:r>
              <a:rPr lang="en-GB" sz="5500" dirty="0">
                <a:solidFill>
                  <a:schemeClr val="bg1"/>
                </a:solidFill>
                <a:latin typeface="FS Albert Light" panose="02000503040000020004" pitchFamily="2" charset="0"/>
              </a:rPr>
              <a:t> for this study</a:t>
            </a:r>
            <a:br>
              <a:rPr lang="en-GB" sz="5500" dirty="0">
                <a:solidFill>
                  <a:schemeClr val="bg1"/>
                </a:solidFill>
                <a:latin typeface="FS Albert Light" panose="02000503040000020004" pitchFamily="2" charset="0"/>
              </a:rPr>
            </a:br>
            <a:r>
              <a:rPr lang="en-GB" sz="5500" dirty="0">
                <a:solidFill>
                  <a:schemeClr val="bg1"/>
                </a:solidFill>
                <a:latin typeface="FS Albert Light" panose="02000503040000020004" pitchFamily="2" charset="0"/>
              </a:rPr>
              <a:t/>
            </a:r>
            <a:br>
              <a:rPr lang="en-GB" sz="5500" dirty="0">
                <a:solidFill>
                  <a:schemeClr val="bg1"/>
                </a:solidFill>
                <a:latin typeface="FS Albert Light" panose="02000503040000020004" pitchFamily="2" charset="0"/>
              </a:rPr>
            </a:br>
            <a:endParaRPr lang="en-GB" sz="5500" dirty="0">
              <a:solidFill>
                <a:schemeClr val="bg1"/>
              </a:solidFill>
              <a:latin typeface="FS Albert Light" panose="0200050304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717" y="1725611"/>
            <a:ext cx="10515600" cy="3770313"/>
          </a:xfrm>
        </p:spPr>
        <p:txBody>
          <a:bodyPr/>
          <a:lstStyle/>
          <a:p>
            <a:pPr marL="514302" indent="-514302">
              <a:buFont typeface="+mj-lt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FS Albert Light" panose="02000503040000020004" pitchFamily="2" charset="0"/>
              </a:rPr>
              <a:t>Understand current perceptions</a:t>
            </a:r>
          </a:p>
          <a:p>
            <a:pPr marL="514302" indent="-514302">
              <a:buFont typeface="+mj-lt"/>
              <a:buAutoNum type="arabicPeriod"/>
            </a:pPr>
            <a:endParaRPr lang="en-GB" dirty="0" smtClean="0">
              <a:solidFill>
                <a:schemeClr val="bg1"/>
              </a:solidFill>
              <a:latin typeface="FS Albert Light" panose="02000503040000020004" pitchFamily="2" charset="0"/>
            </a:endParaRPr>
          </a:p>
          <a:p>
            <a:pPr marL="514302" indent="-514302">
              <a:buFont typeface="+mj-lt"/>
              <a:buAutoNum type="arabicPeriod"/>
            </a:pPr>
            <a:r>
              <a:rPr lang="en-GB" dirty="0" smtClean="0">
                <a:solidFill>
                  <a:schemeClr val="bg1"/>
                </a:solidFill>
                <a:latin typeface="FS Albert Light" panose="02000503040000020004" pitchFamily="2" charset="0"/>
              </a:rPr>
              <a:t>Identify true strengths of media </a:t>
            </a:r>
            <a:endParaRPr lang="en-GB" dirty="0">
              <a:solidFill>
                <a:schemeClr val="bg1"/>
              </a:solidFill>
              <a:latin typeface="FS Albert Light" panose="0200050304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3" y="269424"/>
            <a:ext cx="4253803" cy="63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59588" y="1534018"/>
            <a:ext cx="12192000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FS Albert Light" panose="02000503040000020004" pitchFamily="2" charset="0"/>
              </a:rPr>
              <a:t>RE-EVALUATING MEDIA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9" y="247649"/>
            <a:ext cx="4045311" cy="6038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12696" y="3315854"/>
            <a:ext cx="8019717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n-GB" sz="4000" dirty="0">
                <a:solidFill>
                  <a:schemeClr val="bg1"/>
                </a:solidFill>
                <a:latin typeface="FS Albert Light" panose="02000503040000020004" pitchFamily="2" charset="0"/>
              </a:rPr>
              <a:t>Thank you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8274" y="2360318"/>
            <a:ext cx="4974143" cy="70788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FS Albert Light" panose="02000503040000020004" pitchFamily="2" charset="0"/>
              </a:rPr>
              <a:t>What the evidence reveals about 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FS Albert Light" panose="02000503040000020004" pitchFamily="2" charset="0"/>
              </a:rPr>
              <a:t>the true worth of media for brand advertisers </a:t>
            </a:r>
          </a:p>
        </p:txBody>
      </p:sp>
    </p:spTree>
    <p:extLst>
      <p:ext uri="{BB962C8B-B14F-4D97-AF65-F5344CB8AC3E}">
        <p14:creationId xmlns:p14="http://schemas.microsoft.com/office/powerpoint/2010/main" val="96681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" y="0"/>
            <a:ext cx="1218197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7049" y="1192889"/>
            <a:ext cx="8063095" cy="1449618"/>
          </a:xfrm>
          <a:prstGeom prst="rect">
            <a:avLst/>
          </a:prstGeom>
          <a:noFill/>
        </p:spPr>
        <p:txBody>
          <a:bodyPr wrap="square" lIns="109717" tIns="54859" rIns="109717" bIns="54859" rtlCol="0">
            <a:spAutoFit/>
          </a:bodyPr>
          <a:lstStyle/>
          <a:p>
            <a:pPr algn="r" defTabSz="548573"/>
            <a:r>
              <a:rPr lang="en-GB" sz="4800" dirty="0">
                <a:solidFill>
                  <a:prstClr val="white"/>
                </a:solidFill>
                <a:latin typeface="Arial"/>
                <a:cs typeface="Arial"/>
              </a:rPr>
              <a:t>RE-EVALUATING MEDIA</a:t>
            </a:r>
          </a:p>
          <a:p>
            <a:pPr algn="r" defTabSz="548573"/>
            <a:r>
              <a:rPr lang="en-GB" sz="3900" b="1" dirty="0">
                <a:solidFill>
                  <a:prstClr val="white"/>
                </a:solidFill>
                <a:latin typeface="Arial"/>
                <a:cs typeface="Arial"/>
              </a:rPr>
              <a:t>HEAD AND </a:t>
            </a:r>
            <a:r>
              <a:rPr lang="en-GB" sz="3900" b="1" dirty="0" smtClean="0">
                <a:solidFill>
                  <a:prstClr val="white"/>
                </a:solidFill>
                <a:latin typeface="Arial"/>
                <a:cs typeface="Arial"/>
              </a:rPr>
              <a:t>HEART</a:t>
            </a:r>
            <a:endParaRPr lang="en-GB" sz="39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13" name="Picture 12" descr="ebiquity-logo-vector WHITE NOSTRAP.e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359" y="6204533"/>
            <a:ext cx="1319256" cy="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12181973" cy="68579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084015" y="6402943"/>
            <a:ext cx="3687224" cy="365760"/>
          </a:xfrm>
        </p:spPr>
        <p:txBody>
          <a:bodyPr vert="horz" lIns="0" tIns="0" rIns="0" bIns="0" rtlCol="0">
            <a:noAutofit/>
          </a:bodyPr>
          <a:lstStyle/>
          <a:p>
            <a:pPr algn="r"/>
            <a:r>
              <a:rPr lang="en-GB" sz="1600" b="0" dirty="0">
                <a:solidFill>
                  <a:srgbClr val="063D69"/>
                </a:solidFill>
              </a:rPr>
              <a:t>RE-EVALUATING MEDIA</a:t>
            </a:r>
          </a:p>
          <a:p>
            <a:pPr algn="r"/>
            <a:endParaRPr lang="en-GB" dirty="0">
              <a:latin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0000" y="1440006"/>
            <a:ext cx="10731493" cy="4624417"/>
          </a:xfr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0"/>
              </a:spcBef>
              <a:spcAft>
                <a:spcPts val="2667"/>
              </a:spcAft>
              <a:buClr>
                <a:srgbClr val="004A83"/>
              </a:buClr>
            </a:pPr>
            <a:r>
              <a:rPr lang="en-GB" sz="2900" dirty="0"/>
              <a:t>Identify the most important attributes for a brand-building campaign</a:t>
            </a:r>
          </a:p>
          <a:p>
            <a:pPr>
              <a:spcBef>
                <a:spcPts val="0"/>
              </a:spcBef>
              <a:spcAft>
                <a:spcPts val="2667"/>
              </a:spcAft>
              <a:buClr>
                <a:srgbClr val="004A83"/>
              </a:buClr>
            </a:pPr>
            <a:r>
              <a:rPr lang="en-GB" sz="2900" dirty="0"/>
              <a:t>Evaluate how each medium performs against these attributes</a:t>
            </a:r>
          </a:p>
          <a:p>
            <a:pPr lvl="1">
              <a:spcBef>
                <a:spcPts val="0"/>
              </a:spcBef>
              <a:spcAft>
                <a:spcPts val="1333"/>
              </a:spcAft>
              <a:buClr>
                <a:srgbClr val="004A83"/>
              </a:buClr>
            </a:pPr>
            <a:r>
              <a:rPr lang="en-GB" sz="2900" dirty="0">
                <a:solidFill>
                  <a:srgbClr val="063D69"/>
                </a:solidFill>
              </a:rPr>
              <a:t>EVIDENCE: </a:t>
            </a:r>
            <a:r>
              <a:rPr lang="en-GB" sz="2900" dirty="0"/>
              <a:t>secondary research</a:t>
            </a:r>
          </a:p>
          <a:p>
            <a:pPr lvl="1">
              <a:spcBef>
                <a:spcPts val="1440"/>
              </a:spcBef>
              <a:spcAft>
                <a:spcPts val="2667"/>
              </a:spcAft>
              <a:buClr>
                <a:srgbClr val="004A83"/>
              </a:buClr>
            </a:pPr>
            <a:r>
              <a:rPr lang="en-GB" sz="2900" dirty="0">
                <a:solidFill>
                  <a:srgbClr val="063D69"/>
                </a:solidFill>
              </a:rPr>
              <a:t>PERCEPTION: </a:t>
            </a:r>
            <a:r>
              <a:rPr lang="en-GB" sz="2900" dirty="0"/>
              <a:t>primary research interviews</a:t>
            </a:r>
          </a:p>
          <a:p>
            <a:pPr>
              <a:spcBef>
                <a:spcPts val="1440"/>
              </a:spcBef>
              <a:spcAft>
                <a:spcPts val="2667"/>
              </a:spcAft>
              <a:buClr>
                <a:srgbClr val="004A83"/>
              </a:buClr>
            </a:pPr>
            <a:endParaRPr lang="en-GB" sz="2900" dirty="0"/>
          </a:p>
        </p:txBody>
      </p:sp>
      <p:sp>
        <p:nvSpPr>
          <p:cNvPr id="6" name="TextBox 5"/>
          <p:cNvSpPr txBox="1"/>
          <p:nvPr/>
        </p:nvSpPr>
        <p:spPr>
          <a:xfrm>
            <a:off x="8449847" y="1345062"/>
            <a:ext cx="1583919" cy="1309657"/>
          </a:xfrm>
          <a:prstGeom prst="rect">
            <a:avLst/>
          </a:prstGeom>
        </p:spPr>
        <p:txBody>
          <a:bodyPr wrap="none" lIns="109717" tIns="54859" rIns="109717" bIns="54859" rtlCol="0">
            <a:normAutofit fontScale="97500"/>
          </a:bodyPr>
          <a:lstStyle/>
          <a:p>
            <a:pPr defTabSz="548573"/>
            <a:endParaRPr lang="en-GB" sz="1700" b="1" dirty="0">
              <a:solidFill>
                <a:srgbClr val="093D78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26" name="Picture 2" descr="Image result for ebiqu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845" y="6389494"/>
            <a:ext cx="997465" cy="27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720000" y="480003"/>
            <a:ext cx="10363200" cy="809244"/>
          </a:xfrm>
          <a:noFill/>
          <a:ln>
            <a:noFill/>
          </a:ln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 smtClean="0">
                <a:solidFill>
                  <a:srgbClr val="004A83"/>
                </a:solidFill>
                <a:latin typeface="Arial"/>
              </a:rPr>
              <a:t>Objectives</a:t>
            </a:r>
            <a:endParaRPr lang="en-GB" b="1" dirty="0">
              <a:solidFill>
                <a:srgbClr val="004A83"/>
              </a:solidFill>
              <a:latin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9685"/>
            <a:ext cx="12192000" cy="0"/>
          </a:xfrm>
          <a:prstGeom prst="line">
            <a:avLst/>
          </a:prstGeom>
          <a:ln w="127000" cmpd="sng">
            <a:solidFill>
              <a:srgbClr val="063D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6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4740" y="774703"/>
            <a:ext cx="7769861" cy="1896096"/>
          </a:xfrm>
          <a:prstGeom prst="rect">
            <a:avLst/>
          </a:prstGeom>
          <a:noFill/>
        </p:spPr>
        <p:txBody>
          <a:bodyPr wrap="square" lIns="109717" tIns="54859" rIns="109717" bIns="54859" rtlCol="0">
            <a:spAutoFit/>
          </a:bodyPr>
          <a:lstStyle/>
          <a:p>
            <a:pPr algn="r" defTabSz="548573"/>
            <a:r>
              <a:rPr lang="en-GB" sz="3900" dirty="0">
                <a:solidFill>
                  <a:prstClr val="white"/>
                </a:solidFill>
                <a:latin typeface="Arial"/>
                <a:cs typeface="Arial"/>
              </a:rPr>
              <a:t>What you consider to be the most important attributes of an advertising medium</a:t>
            </a:r>
            <a:endParaRPr lang="en-GB" sz="40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9" name="Picture 8" descr="ebiquity-logo-vector WHITE NOSTRAP.em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359" y="6204533"/>
            <a:ext cx="1319256" cy="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biquity Global Template 2014 - Reputation">
  <a:themeElements>
    <a:clrScheme name="Ebiquity">
      <a:dk1>
        <a:srgbClr val="343434"/>
      </a:dk1>
      <a:lt1>
        <a:sysClr val="window" lastClr="FFFFFF"/>
      </a:lt1>
      <a:dk2>
        <a:srgbClr val="004A83"/>
      </a:dk2>
      <a:lt2>
        <a:srgbClr val="F2F2F2"/>
      </a:lt2>
      <a:accent1>
        <a:srgbClr val="3EA3E1"/>
      </a:accent1>
      <a:accent2>
        <a:srgbClr val="95C01F"/>
      </a:accent2>
      <a:accent3>
        <a:srgbClr val="81348A"/>
      </a:accent3>
      <a:accent4>
        <a:srgbClr val="E15444"/>
      </a:accent4>
      <a:accent5>
        <a:srgbClr val="00B4A4"/>
      </a:accent5>
      <a:accent6>
        <a:srgbClr val="3B9536"/>
      </a:accent6>
      <a:hlink>
        <a:srgbClr val="00B0F0"/>
      </a:hlink>
      <a:folHlink>
        <a:srgbClr val="E15444"/>
      </a:folHlink>
    </a:clrScheme>
    <a:fontScheme name="Custom 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>
        <a:normAutofit fontScale="97500"/>
      </a:bodyPr>
      <a:lstStyle>
        <a:defPPr algn="l">
          <a:defRPr sz="1400" b="1" dirty="0" smtClean="0">
            <a:solidFill>
              <a:srgbClr val="093D78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Ebiquity Global Template 2014 - Reputation">
  <a:themeElements>
    <a:clrScheme name="Ebiquity">
      <a:dk1>
        <a:srgbClr val="343434"/>
      </a:dk1>
      <a:lt1>
        <a:sysClr val="window" lastClr="FFFFFF"/>
      </a:lt1>
      <a:dk2>
        <a:srgbClr val="004A83"/>
      </a:dk2>
      <a:lt2>
        <a:srgbClr val="F2F2F2"/>
      </a:lt2>
      <a:accent1>
        <a:srgbClr val="3EA3E1"/>
      </a:accent1>
      <a:accent2>
        <a:srgbClr val="95C01F"/>
      </a:accent2>
      <a:accent3>
        <a:srgbClr val="81348A"/>
      </a:accent3>
      <a:accent4>
        <a:srgbClr val="E15444"/>
      </a:accent4>
      <a:accent5>
        <a:srgbClr val="00B4A4"/>
      </a:accent5>
      <a:accent6>
        <a:srgbClr val="3B9536"/>
      </a:accent6>
      <a:hlink>
        <a:srgbClr val="00B0F0"/>
      </a:hlink>
      <a:folHlink>
        <a:srgbClr val="E15444"/>
      </a:folHlink>
    </a:clrScheme>
    <a:fontScheme name="Custom 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>
        <a:normAutofit fontScale="97500"/>
      </a:bodyPr>
      <a:lstStyle>
        <a:defPPr algn="l">
          <a:defRPr sz="1400" b="1" dirty="0" smtClean="0">
            <a:solidFill>
              <a:srgbClr val="093D78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biquity">
    <a:dk1>
      <a:srgbClr val="343434"/>
    </a:dk1>
    <a:lt1>
      <a:sysClr val="window" lastClr="FFFFFF"/>
    </a:lt1>
    <a:dk2>
      <a:srgbClr val="004A83"/>
    </a:dk2>
    <a:lt2>
      <a:srgbClr val="F2F2F2"/>
    </a:lt2>
    <a:accent1>
      <a:srgbClr val="3EA3E1"/>
    </a:accent1>
    <a:accent2>
      <a:srgbClr val="95C01F"/>
    </a:accent2>
    <a:accent3>
      <a:srgbClr val="81348A"/>
    </a:accent3>
    <a:accent4>
      <a:srgbClr val="E15444"/>
    </a:accent4>
    <a:accent5>
      <a:srgbClr val="00B4A4"/>
    </a:accent5>
    <a:accent6>
      <a:srgbClr val="3B9536"/>
    </a:accent6>
    <a:hlink>
      <a:srgbClr val="00B0F0"/>
    </a:hlink>
    <a:folHlink>
      <a:srgbClr val="E15444"/>
    </a:folHlink>
  </a:clrScheme>
  <a:fontScheme name="Custom 2">
    <a:majorFont>
      <a:latin typeface="Segoe UI"/>
      <a:ea typeface=""/>
      <a:cs typeface=""/>
    </a:majorFont>
    <a:minorFont>
      <a:latin typeface="Segoe UI Light"/>
      <a:ea typeface=""/>
      <a:cs typeface="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biquity">
    <a:dk1>
      <a:srgbClr val="343434"/>
    </a:dk1>
    <a:lt1>
      <a:sysClr val="window" lastClr="FFFFFF"/>
    </a:lt1>
    <a:dk2>
      <a:srgbClr val="004A83"/>
    </a:dk2>
    <a:lt2>
      <a:srgbClr val="F2F2F2"/>
    </a:lt2>
    <a:accent1>
      <a:srgbClr val="3EA3E1"/>
    </a:accent1>
    <a:accent2>
      <a:srgbClr val="95C01F"/>
    </a:accent2>
    <a:accent3>
      <a:srgbClr val="81348A"/>
    </a:accent3>
    <a:accent4>
      <a:srgbClr val="E15444"/>
    </a:accent4>
    <a:accent5>
      <a:srgbClr val="00B4A4"/>
    </a:accent5>
    <a:accent6>
      <a:srgbClr val="3B9536"/>
    </a:accent6>
    <a:hlink>
      <a:srgbClr val="00B0F0"/>
    </a:hlink>
    <a:folHlink>
      <a:srgbClr val="E15444"/>
    </a:folHlink>
  </a:clrScheme>
  <a:fontScheme name="Custom 2">
    <a:majorFont>
      <a:latin typeface="Segoe UI"/>
      <a:ea typeface=""/>
      <a:cs typeface=""/>
    </a:majorFont>
    <a:minorFont>
      <a:latin typeface="Segoe UI Light"/>
      <a:ea typeface=""/>
      <a:cs typeface="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biquity">
    <a:dk1>
      <a:srgbClr val="343434"/>
    </a:dk1>
    <a:lt1>
      <a:sysClr val="window" lastClr="FFFFFF"/>
    </a:lt1>
    <a:dk2>
      <a:srgbClr val="004A83"/>
    </a:dk2>
    <a:lt2>
      <a:srgbClr val="F2F2F2"/>
    </a:lt2>
    <a:accent1>
      <a:srgbClr val="3EA3E1"/>
    </a:accent1>
    <a:accent2>
      <a:srgbClr val="95C01F"/>
    </a:accent2>
    <a:accent3>
      <a:srgbClr val="81348A"/>
    </a:accent3>
    <a:accent4>
      <a:srgbClr val="E15444"/>
    </a:accent4>
    <a:accent5>
      <a:srgbClr val="00B4A4"/>
    </a:accent5>
    <a:accent6>
      <a:srgbClr val="3B9536"/>
    </a:accent6>
    <a:hlink>
      <a:srgbClr val="00B0F0"/>
    </a:hlink>
    <a:folHlink>
      <a:srgbClr val="E15444"/>
    </a:folHlink>
  </a:clrScheme>
  <a:fontScheme name="Custom 2">
    <a:majorFont>
      <a:latin typeface="Segoe UI"/>
      <a:ea typeface=""/>
      <a:cs typeface=""/>
    </a:majorFont>
    <a:minorFont>
      <a:latin typeface="Segoe UI Light"/>
      <a:ea typeface=""/>
      <a:cs typeface="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biquity">
    <a:dk1>
      <a:srgbClr val="343434"/>
    </a:dk1>
    <a:lt1>
      <a:sysClr val="window" lastClr="FFFFFF"/>
    </a:lt1>
    <a:dk2>
      <a:srgbClr val="004A83"/>
    </a:dk2>
    <a:lt2>
      <a:srgbClr val="F2F2F2"/>
    </a:lt2>
    <a:accent1>
      <a:srgbClr val="3EA3E1"/>
    </a:accent1>
    <a:accent2>
      <a:srgbClr val="95C01F"/>
    </a:accent2>
    <a:accent3>
      <a:srgbClr val="81348A"/>
    </a:accent3>
    <a:accent4>
      <a:srgbClr val="E15444"/>
    </a:accent4>
    <a:accent5>
      <a:srgbClr val="00B4A4"/>
    </a:accent5>
    <a:accent6>
      <a:srgbClr val="3B9536"/>
    </a:accent6>
    <a:hlink>
      <a:srgbClr val="00B0F0"/>
    </a:hlink>
    <a:folHlink>
      <a:srgbClr val="E15444"/>
    </a:folHlink>
  </a:clrScheme>
  <a:fontScheme name="Custom 2">
    <a:majorFont>
      <a:latin typeface="Segoe UI"/>
      <a:ea typeface=""/>
      <a:cs typeface=""/>
    </a:majorFont>
    <a:minorFont>
      <a:latin typeface="Segoe UI Light"/>
      <a:ea typeface=""/>
      <a:cs typeface="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2482</Words>
  <Application>Microsoft Office PowerPoint</Application>
  <PresentationFormat>Widescreen</PresentationFormat>
  <Paragraphs>1037</Paragraphs>
  <Slides>60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Calibri Light</vt:lpstr>
      <vt:lpstr>FS Albert Light</vt:lpstr>
      <vt:lpstr>Impact</vt:lpstr>
      <vt:lpstr>Segoe UI</vt:lpstr>
      <vt:lpstr>Segoe UI Light</vt:lpstr>
      <vt:lpstr>Office Theme</vt:lpstr>
      <vt:lpstr>Ebiquity Global Template 2014 - Reputation</vt:lpstr>
      <vt:lpstr>1_Ebiquity Global Template 2014 - Reputation</vt:lpstr>
      <vt:lpstr>PowerPoint Presentation</vt:lpstr>
      <vt:lpstr>PowerPoint Presentation</vt:lpstr>
      <vt:lpstr>Heuristics are simple, efficient rules  which people often use  to form judgments and make decisions.  </vt:lpstr>
      <vt:lpstr>Heuristics and media decision-making</vt:lpstr>
      <vt:lpstr>Heu-risk-tics?</vt:lpstr>
      <vt:lpstr>Objectives for this study  </vt:lpstr>
      <vt:lpstr>PowerPoint Presentation</vt:lpstr>
      <vt:lpstr>Objectives</vt:lpstr>
      <vt:lpstr>PowerPoint Presentation</vt:lpstr>
      <vt:lpstr>How we assessed relative importance</vt:lpstr>
      <vt:lpstr>Tight targeting – right people, time &amp; place</vt:lpstr>
      <vt:lpstr>Top scores - advertisers &amp; agencies are aligned</vt:lpstr>
      <vt:lpstr>Planning decisions are complex </vt:lpstr>
      <vt:lpstr>PowerPoint Presentation</vt:lpstr>
      <vt:lpstr>PowerPoint Presentation</vt:lpstr>
      <vt:lpstr>Salience over safety </vt:lpstr>
      <vt:lpstr>PowerPoint Presentation</vt:lpstr>
      <vt:lpstr>OVERALL PERFORMANCE RANKING Evidence from data and published studies</vt:lpstr>
      <vt:lpstr>PowerPoint Presentation</vt:lpstr>
      <vt:lpstr>PowerPoint Presentation</vt:lpstr>
      <vt:lpstr>PowerPoint Presentation</vt:lpstr>
      <vt:lpstr>PowerPoint Presentation</vt:lpstr>
      <vt:lpstr>“Perception is everything, it’s certainty.”</vt:lpstr>
      <vt:lpstr>PowerPoint Presentation</vt:lpstr>
      <vt:lpstr>Assessing performance</vt:lpstr>
      <vt:lpstr>Evidence – structural capabilities</vt:lpstr>
      <vt:lpstr>Top attribute, yet evidence and perception diverge</vt:lpstr>
      <vt:lpstr>Social certainly meets a targeting need</vt:lpstr>
      <vt:lpstr>Digital has reframed our expectations of targeting</vt:lpstr>
      <vt:lpstr>PowerPoint Presentation</vt:lpstr>
      <vt:lpstr>PowerPoint Presentation</vt:lpstr>
      <vt:lpstr>Evidence – assessing published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Evidence – Perception –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TV vs. online video</vt:lpstr>
      <vt:lpstr>Newspapers vs. online display</vt:lpstr>
      <vt:lpstr>Radio vs. social media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2018-03-08T09:12:32Z</dcterms:created>
  <dcterms:modified xsi:type="dcterms:W3CDTF">2018-03-08T09:13:03Z</dcterms:modified>
</cp:coreProperties>
</file>