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829" y="-74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C12B-E34A-BA4E-9968-1FA14E6E369F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5933E-E350-2245-B277-4A6ABA47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9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5933E-E350-2245-B277-4A6ABA4788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0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radiocentre.org" TargetMode="Externa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018" y="2772274"/>
            <a:ext cx="5436782" cy="117584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FS Albert" panose="02000803040000020004" pitchFamily="2" charset="0"/>
                <a:cs typeface="FS Albert" panose="020008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2BEA-A5EA-0F4B-8889-99532539238A}" type="datetime1">
              <a:rPr lang="en-GB" smtClean="0"/>
              <a:t>07/01/2016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oundcommercials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8" y="1248131"/>
            <a:ext cx="2130326" cy="16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018" y="1898787"/>
            <a:ext cx="5436782" cy="873487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  <a:latin typeface="FS Albert Light" panose="02000503040000020004" pitchFamily="2" charset="0"/>
                <a:cs typeface="FS Albert Light" panose="02000503040000020004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27" y="510095"/>
            <a:ext cx="721862" cy="8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ft margin top lay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B281-2FC8-B244-A16E-FB192FF9C8D2}" type="datetime1">
              <a:rPr lang="en-GB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Sources: RadioCentre, *RAJAR &amp; Ofcom // Last updated  28th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" y="0"/>
            <a:ext cx="2857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91A2-61E8-8E4A-AB3D-A64206B43E8B}" type="datetime1">
              <a:rPr lang="en-GB" smtClean="0"/>
              <a:t>07/01/2016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525" y="1431176"/>
            <a:ext cx="7380002" cy="3032336"/>
          </a:xfrm>
        </p:spPr>
        <p:txBody>
          <a:bodyPr anchor="t"/>
          <a:lstStyle>
            <a:lvl1pPr algn="l">
              <a:lnSpc>
                <a:spcPts val="2400"/>
              </a:lnSpc>
              <a:spcAft>
                <a:spcPts val="600"/>
              </a:spcAft>
              <a:defRPr sz="1800" b="0" i="0" cap="none">
                <a:solidFill>
                  <a:srgbClr val="FFFFFF"/>
                </a:solidFill>
                <a:latin typeface="FS Albert Light" panose="02000503040000020004" pitchFamily="2" charset="0"/>
                <a:cs typeface="FS Albert Light" panose="02000503040000020004" pitchFamily="2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27" y="394115"/>
            <a:ext cx="7380000" cy="857250"/>
          </a:xfrm>
        </p:spPr>
        <p:txBody>
          <a:bodyPr anchor="t"/>
          <a:lstStyle>
            <a:lvl1pPr marL="0" indent="0">
              <a:lnSpc>
                <a:spcPts val="3200"/>
              </a:lnSpc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6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46F6-A2E7-354A-B50F-89EAFBBEF627}" type="datetime1">
              <a:rPr lang="en-GB" smtClean="0"/>
              <a:t>07/01/2016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Sources: RadioCentre, *RAJAR &amp; Ofcom // Last updated  28th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526" y="1422401"/>
            <a:ext cx="3531191" cy="3163446"/>
          </a:xfrm>
        </p:spPr>
        <p:txBody>
          <a:bodyPr/>
          <a:lstStyle>
            <a:lvl1pPr>
              <a:defRPr sz="1800">
                <a:solidFill>
                  <a:srgbClr val="505055"/>
                </a:solidFill>
              </a:defRPr>
            </a:lvl1pPr>
            <a:lvl2pPr>
              <a:defRPr sz="1400">
                <a:solidFill>
                  <a:srgbClr val="505055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336" y="1422400"/>
            <a:ext cx="3531191" cy="3163447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E00C-C84B-E149-86FC-0408BD72A00F}" type="datetime1">
              <a:rPr lang="en-GB" smtClean="0"/>
              <a:t>07/01/2016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Sources: RadioCentre, *RAJAR &amp; Ofcom // Last updated  28th May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F3E4-8956-904D-9354-B38075482D95}" type="datetime1">
              <a:rPr lang="en-GB" smtClean="0"/>
              <a:t>07/01/2016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Sources: RadioCentre, *RAJAR &amp; Ofcom // Last updated  28th May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ull_Screen_Image_&amp;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Sources: RadioCentre, *RAJAR &amp; Ofcom // Last updated  28th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BB60-E919-084C-8112-F7196A93D272}" type="datetime1">
              <a:rPr lang="en-GB" smtClean="0"/>
              <a:t>07/01/2016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Sources: RadioCentre, *RAJAR &amp; Ofcom // Last updated  28th May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3902273"/>
            <a:ext cx="738000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52525" y="483778"/>
            <a:ext cx="7380002" cy="34184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525" y="4327326"/>
            <a:ext cx="7380002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9353-8209-A648-B7F1-9DED055F72A2}" type="datetime1">
              <a:rPr lang="en-GB" smtClean="0"/>
              <a:t>07/01/2016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Sources: RadioCentre, *RAJAR &amp; Ofcom // Last updated  28th May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05EE-178D-614F-B21E-7D2F2C8997EE}" type="datetime1">
              <a:rPr lang="en-GB" smtClean="0"/>
              <a:t>07/01/2016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9681" y="5197338"/>
            <a:ext cx="2388820" cy="205743"/>
          </a:xfrm>
        </p:spPr>
        <p:txBody>
          <a:bodyPr/>
          <a:lstStyle/>
          <a:p>
            <a:r>
              <a:rPr lang="en-GB" smtClean="0"/>
              <a:t>Sources: RadioCentre, *RAJAR &amp; Ofcom // Last updated  28th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2" y="749963"/>
            <a:ext cx="2033407" cy="663390"/>
          </a:xfrm>
          <a:prstGeom prst="rect">
            <a:avLst/>
          </a:prstGeom>
        </p:spPr>
      </p:pic>
      <p:pic>
        <p:nvPicPr>
          <p:cNvPr id="9" name="Picture 8" descr="soundcommercialsen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47" y="973917"/>
            <a:ext cx="3010480" cy="238379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1025174" y="1711624"/>
            <a:ext cx="2503551" cy="849282"/>
          </a:xfrm>
        </p:spPr>
        <p:txBody>
          <a:bodyPr anchor="t"/>
          <a:lstStyle>
            <a:lvl1pPr marL="0" indent="0">
              <a:lnSpc>
                <a:spcPts val="1600"/>
              </a:lnSpc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FS Albert" panose="02000803040000020004" pitchFamily="2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1025680" y="2683242"/>
            <a:ext cx="2503551" cy="1078306"/>
          </a:xfrm>
        </p:spPr>
        <p:txBody>
          <a:bodyPr anchor="t"/>
          <a:lstStyle>
            <a:lvl1pPr marL="0" indent="0">
              <a:lnSpc>
                <a:spcPts val="1600"/>
              </a:lnSpc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  <a:latin typeface="FS Albert Light" panose="02000503040000020004" pitchFamily="2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25680" y="4671502"/>
            <a:ext cx="13329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en-GB" sz="1200" b="0" i="0" dirty="0" err="1" smtClean="0">
                <a:solidFill>
                  <a:schemeClr val="accent1"/>
                </a:solidFill>
                <a:latin typeface="FS Albert Bold"/>
                <a:cs typeface="FS Albert Bold"/>
                <a:hlinkClick r:id="rId5"/>
              </a:rPr>
              <a:t>radiocentre.org</a:t>
            </a:r>
            <a:endParaRPr lang="en-GB" sz="1200" b="0" i="0" dirty="0">
              <a:solidFill>
                <a:schemeClr val="accent1"/>
              </a:solidFill>
              <a:latin typeface="FS Albert Bold"/>
              <a:cs typeface="FS Albert Bold"/>
            </a:endParaRPr>
          </a:p>
        </p:txBody>
      </p:sp>
    </p:spTree>
    <p:extLst>
      <p:ext uri="{BB962C8B-B14F-4D97-AF65-F5344CB8AC3E}">
        <p14:creationId xmlns:p14="http://schemas.microsoft.com/office/powerpoint/2010/main" val="12779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Sources: RadioCentre, *RAJAR &amp; Ofcom // Last updated  28th May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9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018" y="2780310"/>
            <a:ext cx="5436782" cy="117584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FS Albert" panose="02000803040000020004" pitchFamily="2" charset="0"/>
                <a:cs typeface="FS Albert" panose="020008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81A3-A7F2-CE43-B9A3-E836239FE8F4}" type="datetime1">
              <a:rPr lang="en-GB" smtClean="0"/>
              <a:t>07/01/2016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018" y="1906823"/>
            <a:ext cx="5436782" cy="873487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  <a:latin typeface="FS Albert Light" panose="02000503040000020004" pitchFamily="2" charset="0"/>
                <a:cs typeface="FS Albert Light" panose="02000503040000020004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soundcommercials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8" y="1248131"/>
            <a:ext cx="2130326" cy="168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27" y="510095"/>
            <a:ext cx="721862" cy="8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Noise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Sources: RadioCentre, *RAJAR &amp; Ofcom // Last updated  28th May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136276"/>
            <a:ext cx="8276665" cy="34626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918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Sources: RadioCentre, *RAJAR &amp; Ofcom // Last updated  28th May 2014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376238" y="355600"/>
            <a:ext cx="8385175" cy="3921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94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018" y="2787250"/>
            <a:ext cx="5436782" cy="117584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FS Albert" panose="02000803040000020004" pitchFamily="2" charset="0"/>
                <a:cs typeface="FS Albert" panose="020008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473-41FD-6C48-9495-339180D88590}" type="datetime1">
              <a:rPr lang="en-GB" smtClean="0"/>
              <a:t>07/01/2016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018" y="1913763"/>
            <a:ext cx="5436782" cy="873487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  <a:latin typeface="FS Albert Light" panose="02000503040000020004" pitchFamily="2" charset="0"/>
                <a:cs typeface="FS Albert Light" panose="02000503040000020004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soundcommercials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8" y="1248131"/>
            <a:ext cx="2130326" cy="168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27" y="510095"/>
            <a:ext cx="721862" cy="8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018" y="2772274"/>
            <a:ext cx="5436782" cy="117584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FS Albert" panose="02000803040000020004" pitchFamily="2" charset="0"/>
                <a:cs typeface="FS Albert" panose="020008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4040-D9FB-784A-9381-D843350D5917}" type="datetime1">
              <a:rPr lang="en-GB" smtClean="0"/>
              <a:t>07/01/2016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018" y="1898787"/>
            <a:ext cx="5436782" cy="873487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  <a:latin typeface="FS Albert Light" panose="02000503040000020004" pitchFamily="2" charset="0"/>
                <a:cs typeface="FS Albert Light" panose="02000503040000020004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soundcommercials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8" y="1248131"/>
            <a:ext cx="2130326" cy="16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27" y="510095"/>
            <a:ext cx="721862" cy="8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018" y="2780310"/>
            <a:ext cx="5436782" cy="117584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FS Albert" panose="02000803040000020004" pitchFamily="2" charset="0"/>
                <a:cs typeface="FS Albert" panose="020008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C5D5-36C3-B649-B675-4CDDEFAA354F}" type="datetime1">
              <a:rPr lang="en-GB" smtClean="0"/>
              <a:t>07/01/2016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018" y="1906823"/>
            <a:ext cx="5436782" cy="873487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  <a:latin typeface="FS Albert Light" panose="02000503040000020004" pitchFamily="2" charset="0"/>
                <a:cs typeface="FS Albert Light" panose="02000503040000020004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soundcommercials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8" y="1248131"/>
            <a:ext cx="2130326" cy="168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27" y="510095"/>
            <a:ext cx="721862" cy="8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018" y="2772274"/>
            <a:ext cx="5436782" cy="117584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FS Albert" panose="02000803040000020004" pitchFamily="2" charset="0"/>
                <a:cs typeface="FS Albert" panose="020008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DB4-ABF3-9C40-B197-83A258B4AE4B}" type="datetime1">
              <a:rPr lang="en-GB" smtClean="0"/>
              <a:t>07/01/2016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018" y="1898787"/>
            <a:ext cx="5436782" cy="873487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  <a:latin typeface="FS Albert Light" panose="02000503040000020004" pitchFamily="2" charset="0"/>
                <a:cs typeface="FS Albert Light" panose="02000503040000020004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soundcommercials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8" y="1248131"/>
            <a:ext cx="2130326" cy="168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27" y="510095"/>
            <a:ext cx="721862" cy="8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018" y="2772274"/>
            <a:ext cx="5436782" cy="117584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FS Albert" panose="02000803040000020004" pitchFamily="2" charset="0"/>
                <a:cs typeface="FS Albert" panose="020008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DB4-ABF3-9C40-B197-83A258B4AE4B}" type="datetime1">
              <a:rPr lang="en-GB" smtClean="0"/>
              <a:t>07/01/2016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018" y="1898787"/>
            <a:ext cx="5436782" cy="873487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  <a:latin typeface="FS Albert Light" panose="02000503040000020004" pitchFamily="2" charset="0"/>
                <a:cs typeface="FS Albert Light" panose="02000503040000020004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soundcommercials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8" y="1248131"/>
            <a:ext cx="2130326" cy="168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27" y="510095"/>
            <a:ext cx="721862" cy="8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/ chan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018" y="2772274"/>
            <a:ext cx="5436782" cy="117584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FS Albert" panose="02000803040000020004" pitchFamily="2" charset="0"/>
                <a:cs typeface="FS Albert" panose="0200080304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DB4-ABF3-9C40-B197-83A258B4AE4B}" type="datetime1">
              <a:rPr lang="en-GB" smtClean="0"/>
              <a:t>07/01/2016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018" y="1898787"/>
            <a:ext cx="5436782" cy="873487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  <a:latin typeface="FS Albert Light" panose="02000503040000020004" pitchFamily="2" charset="0"/>
                <a:cs typeface="FS Albert Light" panose="02000503040000020004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05055"/>
                </a:solidFill>
              </a:defRPr>
            </a:lvl1pPr>
            <a:lvl2pPr>
              <a:defRPr>
                <a:solidFill>
                  <a:srgbClr val="505055"/>
                </a:solidFill>
              </a:defRPr>
            </a:lvl2pPr>
            <a:lvl3pPr>
              <a:defRPr>
                <a:solidFill>
                  <a:srgbClr val="505055"/>
                </a:solidFill>
              </a:defRPr>
            </a:lvl3pPr>
            <a:lvl4pPr>
              <a:defRPr>
                <a:solidFill>
                  <a:srgbClr val="505055"/>
                </a:solidFill>
              </a:defRPr>
            </a:lvl4pPr>
            <a:lvl5pPr>
              <a:defRPr>
                <a:solidFill>
                  <a:srgbClr val="5050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B281-2FC8-B244-A16E-FB192FF9C8D2}" type="datetime1">
              <a:rPr lang="en-GB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Sources: RadioCentre, *RAJAR &amp; Ofcom // Last updated  28th May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DE24-C8FE-174B-9462-6FA1FA64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25" y="1431175"/>
            <a:ext cx="7380001" cy="31634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97338"/>
            <a:ext cx="2133600" cy="205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5D893-F14F-424B-976B-A3EACAFAF7AC}" type="datetime1">
              <a:rPr lang="en-GB" smtClean="0"/>
              <a:t>07/01/2016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2527" y="4715564"/>
            <a:ext cx="7380000" cy="20574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100" b="0" i="0">
                <a:solidFill>
                  <a:schemeClr val="accent1"/>
                </a:solidFill>
                <a:latin typeface="FS Albert Light" panose="02000503040000020004" pitchFamily="2" charset="0"/>
                <a:cs typeface="FS Albert Light" panose="02000503040000020004" pitchFamily="2" charset="0"/>
              </a:defRPr>
            </a:lvl1pPr>
          </a:lstStyle>
          <a:p>
            <a:r>
              <a:rPr lang="en-GB" smtClean="0"/>
              <a:t>Sources: RadioCentre, *RAJAR &amp; Ofcom // Last updated  28th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197338"/>
            <a:ext cx="2133600" cy="205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DE24-C8FE-174B-9462-6FA1FA64A8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527" y="394115"/>
            <a:ext cx="7380000" cy="8572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62" r:id="rId20"/>
    <p:sldLayoutId id="2147483665" r:id="rId2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accent1"/>
          </a:solidFill>
          <a:latin typeface="FS Albert" panose="02000803040000020004" pitchFamily="2" charset="0"/>
          <a:ea typeface="+mj-ea"/>
          <a:cs typeface="FS Albert" panose="02000803040000020004" pitchFamily="2" charset="0"/>
        </a:defRPr>
      </a:lvl1pPr>
    </p:titleStyle>
    <p:bodyStyle>
      <a:lvl1pPr marL="180000" indent="-180000" algn="l" defTabSz="457200" rtl="0" eaLnBrk="1" latinLnBrk="0" hangingPunct="1">
        <a:lnSpc>
          <a:spcPts val="22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1800" b="0" i="0" kern="1200">
          <a:solidFill>
            <a:schemeClr val="tx2"/>
          </a:solidFill>
          <a:latin typeface="FS Albert Light" panose="02000503040000020004" pitchFamily="2" charset="0"/>
          <a:ea typeface="+mn-ea"/>
          <a:cs typeface="FS Albert Light" panose="02000503040000020004" pitchFamily="2" charset="0"/>
        </a:defRPr>
      </a:lvl1pPr>
      <a:lvl2pPr marL="360000" indent="-180000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•"/>
        <a:defRPr sz="1400" b="0" i="0" kern="1200">
          <a:solidFill>
            <a:schemeClr val="tx2"/>
          </a:solidFill>
          <a:latin typeface="FS Albert Light" panose="02000503040000020004" pitchFamily="2" charset="0"/>
          <a:ea typeface="+mn-ea"/>
          <a:cs typeface="FS Albert Light" panose="02000503040000020004" pitchFamily="2" charset="0"/>
        </a:defRPr>
      </a:lvl2pPr>
      <a:lvl3pPr marL="540000" indent="-180000" algn="l" defTabSz="457200" rtl="0" eaLnBrk="1" latinLnBrk="0" hangingPunct="1">
        <a:lnSpc>
          <a:spcPts val="1800"/>
        </a:lnSpc>
        <a:spcBef>
          <a:spcPts val="0"/>
        </a:spcBef>
        <a:spcAft>
          <a:spcPts val="300"/>
        </a:spcAft>
        <a:buClr>
          <a:schemeClr val="accent5"/>
        </a:buClr>
        <a:buFont typeface="Arial"/>
        <a:buChar char="•"/>
        <a:defRPr sz="1400" b="0" i="0" kern="1200">
          <a:solidFill>
            <a:schemeClr val="tx2"/>
          </a:solidFill>
          <a:latin typeface="FS Albert Light" panose="02000503040000020004" pitchFamily="2" charset="0"/>
          <a:ea typeface="+mn-ea"/>
          <a:cs typeface="FS Albert Light" panose="02000503040000020004" pitchFamily="2" charset="0"/>
        </a:defRPr>
      </a:lvl3pPr>
      <a:lvl4pPr marL="720000" indent="-180000" algn="l" defTabSz="457200" rtl="0" eaLnBrk="1" latinLnBrk="0" hangingPunct="1">
        <a:lnSpc>
          <a:spcPts val="1800"/>
        </a:lnSpc>
        <a:spcBef>
          <a:spcPts val="0"/>
        </a:spcBef>
        <a:spcAft>
          <a:spcPts val="300"/>
        </a:spcAft>
        <a:buClr>
          <a:schemeClr val="accent3"/>
        </a:buClr>
        <a:buFont typeface="Arial"/>
        <a:buChar char="•"/>
        <a:defRPr sz="1400" b="0" i="0" kern="1200">
          <a:solidFill>
            <a:schemeClr val="tx2"/>
          </a:solidFill>
          <a:latin typeface="FS Albert Light" panose="02000503040000020004" pitchFamily="2" charset="0"/>
          <a:ea typeface="+mn-ea"/>
          <a:cs typeface="FS Albert Light" panose="02000503040000020004" pitchFamily="2" charset="0"/>
        </a:defRPr>
      </a:lvl4pPr>
      <a:lvl5pPr marL="900000" indent="-180000" algn="l" defTabSz="457200" rtl="0" eaLnBrk="1" latinLnBrk="0" hangingPunct="1">
        <a:lnSpc>
          <a:spcPts val="1800"/>
        </a:lnSpc>
        <a:spcBef>
          <a:spcPts val="0"/>
        </a:spcBef>
        <a:spcAft>
          <a:spcPts val="300"/>
        </a:spcAft>
        <a:buClr>
          <a:schemeClr val="accent6"/>
        </a:buClr>
        <a:buFont typeface="Arial"/>
        <a:buChar char="•"/>
        <a:defRPr sz="1400" b="0" i="0" kern="1200">
          <a:solidFill>
            <a:schemeClr val="tx2"/>
          </a:solidFill>
          <a:latin typeface="FS Albert Light" panose="02000503040000020004" pitchFamily="2" charset="0"/>
          <a:ea typeface="+mn-ea"/>
          <a:cs typeface="FS Albert Light" panose="0200050304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069" y="172528"/>
            <a:ext cx="7203437" cy="524980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cs typeface="Roboto Condensed Regular"/>
              </a:rPr>
              <a:t>Commercial radio in numbers</a:t>
            </a:r>
            <a:endParaRPr lang="en-US" sz="2800" b="0" dirty="0">
              <a:cs typeface="Roboto Condensed Regular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26211" y="817418"/>
            <a:ext cx="8522898" cy="3643746"/>
          </a:xfrm>
        </p:spPr>
        <p:txBody>
          <a:bodyPr>
            <a:noAutofit/>
          </a:bodyPr>
          <a:lstStyle/>
          <a:p>
            <a:pPr lvl="4">
              <a:lnSpc>
                <a:spcPct val="100000"/>
              </a:lnSpc>
              <a:buNone/>
            </a:pPr>
            <a:endParaRPr lang="en-GB" sz="1100" i="1" dirty="0" smtClean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6"/>
                </a:solidFill>
              </a:rPr>
              <a:t>Total number of CR stations: </a:t>
            </a:r>
            <a:r>
              <a:rPr lang="en-GB" b="1" dirty="0" smtClean="0">
                <a:solidFill>
                  <a:schemeClr val="accent6"/>
                </a:solidFill>
              </a:rPr>
              <a:t>352</a:t>
            </a:r>
            <a:r>
              <a:rPr lang="en-GB" dirty="0" smtClean="0">
                <a:solidFill>
                  <a:schemeClr val="accent6"/>
                </a:solidFill>
              </a:rPr>
              <a:t>						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6"/>
                </a:solidFill>
              </a:rPr>
              <a:t>Total number of national CR analogue stations: </a:t>
            </a:r>
            <a:r>
              <a:rPr lang="en-GB" b="1" dirty="0" smtClean="0">
                <a:solidFill>
                  <a:schemeClr val="accent6"/>
                </a:solidFill>
              </a:rPr>
              <a:t>3</a:t>
            </a:r>
            <a:r>
              <a:rPr lang="en-GB" dirty="0" smtClean="0">
                <a:solidFill>
                  <a:schemeClr val="accent6"/>
                </a:solidFill>
              </a:rPr>
              <a:t>			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6"/>
                </a:solidFill>
              </a:rPr>
              <a:t>Total number of national digital CR stations: </a:t>
            </a:r>
            <a:r>
              <a:rPr lang="en-GB" b="1" dirty="0" smtClean="0">
                <a:solidFill>
                  <a:schemeClr val="accent6"/>
                </a:solidFill>
              </a:rPr>
              <a:t>14</a:t>
            </a:r>
            <a:r>
              <a:rPr lang="en-GB" dirty="0" smtClean="0">
                <a:solidFill>
                  <a:schemeClr val="accent6"/>
                </a:solidFill>
              </a:rPr>
              <a:t>							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6"/>
                </a:solidFill>
              </a:rPr>
              <a:t>Total number of </a:t>
            </a:r>
            <a:r>
              <a:rPr lang="en-GB" dirty="0">
                <a:solidFill>
                  <a:schemeClr val="accent6"/>
                </a:solidFill>
              </a:rPr>
              <a:t>digital local CR </a:t>
            </a:r>
            <a:r>
              <a:rPr lang="en-GB" dirty="0" smtClean="0">
                <a:solidFill>
                  <a:schemeClr val="accent6"/>
                </a:solidFill>
              </a:rPr>
              <a:t>stations: </a:t>
            </a:r>
            <a:r>
              <a:rPr lang="en-GB" b="1" dirty="0" smtClean="0">
                <a:solidFill>
                  <a:schemeClr val="accent6"/>
                </a:solidFill>
              </a:rPr>
              <a:t>54</a:t>
            </a:r>
            <a:r>
              <a:rPr lang="en-GB" dirty="0" smtClean="0">
                <a:solidFill>
                  <a:schemeClr val="accent6"/>
                </a:solidFill>
              </a:rPr>
              <a:t>		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6"/>
                </a:solidFill>
              </a:rPr>
              <a:t>Total number of analogue local CR stations: </a:t>
            </a:r>
            <a:r>
              <a:rPr lang="en-GB" b="1" dirty="0" smtClean="0">
                <a:solidFill>
                  <a:schemeClr val="accent6"/>
                </a:solidFill>
              </a:rPr>
              <a:t>289</a:t>
            </a:r>
            <a:r>
              <a:rPr lang="en-GB" dirty="0" smtClean="0">
                <a:solidFill>
                  <a:schemeClr val="accent6"/>
                </a:solidFill>
              </a:rPr>
              <a:t> 				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6"/>
                </a:solidFill>
              </a:rPr>
              <a:t>Total number of local CR stations in England: </a:t>
            </a:r>
            <a:r>
              <a:rPr lang="en-GB" b="1" dirty="0" smtClean="0">
                <a:solidFill>
                  <a:schemeClr val="accent6"/>
                </a:solidFill>
              </a:rPr>
              <a:t>222</a:t>
            </a:r>
            <a:r>
              <a:rPr lang="en-GB" dirty="0" smtClean="0">
                <a:solidFill>
                  <a:schemeClr val="accent6"/>
                </a:solidFill>
              </a:rPr>
              <a:t>				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6"/>
                </a:solidFill>
              </a:rPr>
              <a:t>Total number of local CR stations in Scotland: </a:t>
            </a:r>
            <a:r>
              <a:rPr lang="en-GB" b="1" dirty="0" smtClean="0">
                <a:solidFill>
                  <a:schemeClr val="accent6"/>
                </a:solidFill>
              </a:rPr>
              <a:t>70</a:t>
            </a:r>
            <a:r>
              <a:rPr lang="en-GB" dirty="0" smtClean="0">
                <a:solidFill>
                  <a:schemeClr val="accent6"/>
                </a:solidFill>
              </a:rPr>
              <a:t>				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solidFill>
                  <a:schemeClr val="accent6"/>
                </a:solidFill>
              </a:rPr>
              <a:t>Total number of local CR </a:t>
            </a:r>
            <a:r>
              <a:rPr lang="en-GB" dirty="0" smtClean="0">
                <a:solidFill>
                  <a:schemeClr val="accent6"/>
                </a:solidFill>
              </a:rPr>
              <a:t>stations in Wales: </a:t>
            </a:r>
            <a:r>
              <a:rPr lang="en-GB" b="1" dirty="0" smtClean="0">
                <a:solidFill>
                  <a:schemeClr val="accent6"/>
                </a:solidFill>
              </a:rPr>
              <a:t>33</a:t>
            </a:r>
            <a:r>
              <a:rPr lang="en-GB" dirty="0" smtClean="0">
                <a:solidFill>
                  <a:schemeClr val="accent6"/>
                </a:solidFill>
              </a:rPr>
              <a:t>					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6"/>
                </a:solidFill>
              </a:rPr>
              <a:t>Total number of local CR stations in Northern Ireland: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b="1" dirty="0" smtClean="0">
                <a:solidFill>
                  <a:schemeClr val="accent6"/>
                </a:solidFill>
              </a:rPr>
              <a:t>18	</a:t>
            </a:r>
            <a:r>
              <a:rPr lang="en-GB" dirty="0" smtClean="0">
                <a:solidFill>
                  <a:schemeClr val="accent6"/>
                </a:solidFill>
              </a:rPr>
              <a:t>		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6"/>
                </a:solidFill>
              </a:rPr>
              <a:t>Total CR reach (all adults)*: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b="1" dirty="0" smtClean="0">
                <a:solidFill>
                  <a:schemeClr val="accent6"/>
                </a:solidFill>
              </a:rPr>
              <a:t>65%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6"/>
                </a:solidFill>
              </a:rPr>
              <a:t>Total number of CR listeners*: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b="1" dirty="0" smtClean="0">
                <a:solidFill>
                  <a:schemeClr val="accent6"/>
                </a:solidFill>
              </a:rPr>
              <a:t>35 million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6"/>
                </a:solidFill>
              </a:rPr>
              <a:t>Total number of hours listened to every week*: </a:t>
            </a:r>
            <a:r>
              <a:rPr lang="en-GB" b="1" dirty="0" smtClean="0">
                <a:solidFill>
                  <a:schemeClr val="accent6"/>
                </a:solidFill>
              </a:rPr>
              <a:t>456 million</a:t>
            </a:r>
          </a:p>
          <a:p>
            <a:pPr>
              <a:lnSpc>
                <a:spcPct val="100000"/>
              </a:lnSpc>
              <a:buNone/>
            </a:pPr>
            <a:r>
              <a:rPr lang="en-GB" sz="1600" dirty="0" smtClean="0">
                <a:solidFill>
                  <a:schemeClr val="accent6"/>
                </a:solidFill>
              </a:rPr>
              <a:t>	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069" y="4753293"/>
            <a:ext cx="9143999" cy="273844"/>
          </a:xfrm>
        </p:spPr>
        <p:txBody>
          <a:bodyPr/>
          <a:lstStyle/>
          <a:p>
            <a:r>
              <a:rPr lang="en-GB" dirty="0" smtClean="0"/>
              <a:t>Sources: </a:t>
            </a:r>
            <a:r>
              <a:rPr lang="en-GB" dirty="0" err="1" smtClean="0"/>
              <a:t>Radiocentre</a:t>
            </a:r>
            <a:r>
              <a:rPr lang="en-GB" dirty="0" smtClean="0"/>
              <a:t>, *RAJAR, Ofcom – Communications Market Report 06.08.15 // Last updated  06.01.16</a:t>
            </a:r>
            <a:endParaRPr lang="en-US" dirty="0"/>
          </a:p>
        </p:txBody>
      </p:sp>
      <p:pic>
        <p:nvPicPr>
          <p:cNvPr id="1026" name="Picture 2" descr="R:\Photos, Images and Logos\Logos\Radiocentre Logos 2015\Radiocentre-logos-for-screen\Master-RGB\Radiocentre-Master-RGB-P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84" y="3628585"/>
            <a:ext cx="1147313" cy="140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8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ocentre Theme Dec 15">
  <a:themeElements>
    <a:clrScheme name="Custom 80">
      <a:dk1>
        <a:sysClr val="windowText" lastClr="000000"/>
      </a:dk1>
      <a:lt1>
        <a:sysClr val="window" lastClr="FFFFFF"/>
      </a:lt1>
      <a:dk2>
        <a:srgbClr val="505055"/>
      </a:dk2>
      <a:lt2>
        <a:srgbClr val="EEECE1"/>
      </a:lt2>
      <a:accent1>
        <a:srgbClr val="912891"/>
      </a:accent1>
      <a:accent2>
        <a:srgbClr val="F5821E"/>
      </a:accent2>
      <a:accent3>
        <a:srgbClr val="F069A5"/>
      </a:accent3>
      <a:accent4>
        <a:srgbClr val="00AFF0"/>
      </a:accent4>
      <a:accent5>
        <a:srgbClr val="5AC3BE"/>
      </a:accent5>
      <a:accent6>
        <a:srgbClr val="6E6E73"/>
      </a:accent6>
      <a:hlink>
        <a:srgbClr val="6ED2F5"/>
      </a:hlink>
      <a:folHlink>
        <a:srgbClr val="FFC3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>
          <a:lnSpc>
            <a:spcPts val="2200"/>
          </a:lnSpc>
          <a:spcAft>
            <a:spcPts val="900"/>
          </a:spcAft>
          <a:defRPr dirty="0" err="1" smtClean="0">
            <a:solidFill>
              <a:schemeClr val="tx2"/>
            </a:solidFill>
            <a:latin typeface="FS Albert Light" panose="0200050304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Radiocentre-Template-v5.pptx" id="{1243FA89-63CA-4BE7-827F-072D799AD287}" vid="{5FB2A287-A65C-4B60-9082-D4C90393B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Radiocentre Theme Dec 15</Template>
  <TotalTime>3036</TotalTime>
  <Words>29</Words>
  <Application>Microsoft Office PowerPoint</Application>
  <PresentationFormat>On-screen Show (16:9)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Radiocentre Theme Dec 15</vt:lpstr>
      <vt:lpstr>Commercial radio in numbers</vt:lpstr>
    </vt:vector>
  </TitlesOfParts>
  <Company>RadioCentre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listener and how radio works</dc:title>
  <dc:creator>Corey Harrison</dc:creator>
  <cp:lastModifiedBy>Jenna Swanborough</cp:lastModifiedBy>
  <cp:revision>68</cp:revision>
  <dcterms:created xsi:type="dcterms:W3CDTF">2014-05-06T10:25:21Z</dcterms:created>
  <dcterms:modified xsi:type="dcterms:W3CDTF">2016-01-07T10:08:13Z</dcterms:modified>
</cp:coreProperties>
</file>